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4" r:id="rId12"/>
    <p:sldId id="270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A00A44-7C83-43A8-B074-1B58BA73EF4B}" v="13" dt="2022-01-26T12:45:48.3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59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0A0435-318A-4003-B220-EDF155039135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hr-HR"/>
        </a:p>
      </dgm:t>
    </dgm:pt>
    <dgm:pt modelId="{526F5D3E-A604-400C-BA24-B3171FA912CD}">
      <dgm:prSet phldrT="[Text]" custT="1"/>
      <dgm:spPr/>
      <dgm:t>
        <a:bodyPr/>
        <a:lstStyle/>
        <a:p>
          <a:r>
            <a:rPr lang="hr-HR" sz="2400" dirty="0"/>
            <a:t>Siječanj</a:t>
          </a:r>
        </a:p>
      </dgm:t>
    </dgm:pt>
    <dgm:pt modelId="{D5C261A2-7ED3-4006-BF61-0428492524E9}" type="parTrans" cxnId="{5188D04E-B5A5-4C6C-91AF-6C93DB087F99}">
      <dgm:prSet/>
      <dgm:spPr/>
      <dgm:t>
        <a:bodyPr/>
        <a:lstStyle/>
        <a:p>
          <a:endParaRPr lang="hr-HR" sz="1600"/>
        </a:p>
      </dgm:t>
    </dgm:pt>
    <dgm:pt modelId="{27341134-0EC3-4C62-A804-542FEA7E759B}" type="sibTrans" cxnId="{5188D04E-B5A5-4C6C-91AF-6C93DB087F99}">
      <dgm:prSet/>
      <dgm:spPr/>
      <dgm:t>
        <a:bodyPr/>
        <a:lstStyle/>
        <a:p>
          <a:endParaRPr lang="hr-HR" sz="1600"/>
        </a:p>
      </dgm:t>
    </dgm:pt>
    <dgm:pt modelId="{FDB76C70-3E33-4095-8F4E-8795A91CCDF5}">
      <dgm:prSet phldrT="[Text]" custT="1"/>
      <dgm:spPr/>
      <dgm:t>
        <a:bodyPr/>
        <a:lstStyle/>
        <a:p>
          <a:r>
            <a:rPr lang="hr-HR" sz="2400" dirty="0"/>
            <a:t>Veljača, ožujak i travanj</a:t>
          </a:r>
        </a:p>
      </dgm:t>
    </dgm:pt>
    <dgm:pt modelId="{132D3534-9ABF-40F8-8C2C-488DE936ACD7}" type="parTrans" cxnId="{FD5A40A5-B516-42C8-965A-14289D594851}">
      <dgm:prSet/>
      <dgm:spPr/>
      <dgm:t>
        <a:bodyPr/>
        <a:lstStyle/>
        <a:p>
          <a:endParaRPr lang="hr-HR" sz="1600"/>
        </a:p>
      </dgm:t>
    </dgm:pt>
    <dgm:pt modelId="{F429E8A5-DE70-4E05-8D3D-9388B8F0B43E}" type="sibTrans" cxnId="{FD5A40A5-B516-42C8-965A-14289D594851}">
      <dgm:prSet/>
      <dgm:spPr/>
      <dgm:t>
        <a:bodyPr/>
        <a:lstStyle/>
        <a:p>
          <a:endParaRPr lang="hr-HR" sz="1600"/>
        </a:p>
      </dgm:t>
    </dgm:pt>
    <dgm:pt modelId="{F895D49E-6A2E-479C-B74C-0B71125DBC2F}">
      <dgm:prSet phldrT="[Text]" custT="1"/>
      <dgm:spPr/>
      <dgm:t>
        <a:bodyPr/>
        <a:lstStyle/>
        <a:p>
          <a:r>
            <a:rPr lang="hr-HR" sz="2400" dirty="0"/>
            <a:t>Svibanj</a:t>
          </a:r>
        </a:p>
      </dgm:t>
    </dgm:pt>
    <dgm:pt modelId="{5A8DD461-B744-4C36-BA6A-FE20ACB2DDA8}" type="parTrans" cxnId="{E57B2F4E-4C5D-4D89-8F4A-87A1264DF07F}">
      <dgm:prSet/>
      <dgm:spPr/>
      <dgm:t>
        <a:bodyPr/>
        <a:lstStyle/>
        <a:p>
          <a:endParaRPr lang="hr-HR" sz="1600"/>
        </a:p>
      </dgm:t>
    </dgm:pt>
    <dgm:pt modelId="{AAC596D0-BB5C-456F-A30E-EB57A9F2B76F}" type="sibTrans" cxnId="{E57B2F4E-4C5D-4D89-8F4A-87A1264DF07F}">
      <dgm:prSet/>
      <dgm:spPr/>
      <dgm:t>
        <a:bodyPr/>
        <a:lstStyle/>
        <a:p>
          <a:endParaRPr lang="hr-HR" sz="1600"/>
        </a:p>
      </dgm:t>
    </dgm:pt>
    <dgm:pt modelId="{6EF10DDD-4E04-4819-BBDD-B9F77CADAD3C}">
      <dgm:prSet phldrT="[Text]" custT="1"/>
      <dgm:spPr/>
      <dgm:t>
        <a:bodyPr/>
        <a:lstStyle/>
        <a:p>
          <a:r>
            <a:rPr lang="hr-HR" sz="2400" dirty="0"/>
            <a:t>Inicijalni sastanak</a:t>
          </a:r>
        </a:p>
      </dgm:t>
    </dgm:pt>
    <dgm:pt modelId="{08FC1AB2-AFF4-49DB-B38E-126517E94E4B}" type="parTrans" cxnId="{925663CB-18F7-440B-A534-1A3AD0029302}">
      <dgm:prSet/>
      <dgm:spPr/>
      <dgm:t>
        <a:bodyPr/>
        <a:lstStyle/>
        <a:p>
          <a:endParaRPr lang="hr-HR" sz="1600"/>
        </a:p>
      </dgm:t>
    </dgm:pt>
    <dgm:pt modelId="{6C181300-C9D5-4DAB-BD38-1D7E349F7D78}" type="sibTrans" cxnId="{925663CB-18F7-440B-A534-1A3AD0029302}">
      <dgm:prSet/>
      <dgm:spPr/>
      <dgm:t>
        <a:bodyPr/>
        <a:lstStyle/>
        <a:p>
          <a:endParaRPr lang="hr-HR" sz="1600"/>
        </a:p>
      </dgm:t>
    </dgm:pt>
    <dgm:pt modelId="{D6A9897D-3989-4399-871B-7BF0FA945A5C}">
      <dgm:prSet phldrT="[Text]" custT="1"/>
      <dgm:spPr/>
      <dgm:t>
        <a:bodyPr/>
        <a:lstStyle/>
        <a:p>
          <a:r>
            <a:rPr lang="hr-HR" sz="2400" dirty="0"/>
            <a:t>Definiranje timova</a:t>
          </a:r>
        </a:p>
      </dgm:t>
    </dgm:pt>
    <dgm:pt modelId="{C546B760-BC0E-4528-8F72-206B54D1EE42}" type="parTrans" cxnId="{F3A2FB94-CEC2-4AB5-AB85-0AB2E771366C}">
      <dgm:prSet/>
      <dgm:spPr/>
      <dgm:t>
        <a:bodyPr/>
        <a:lstStyle/>
        <a:p>
          <a:endParaRPr lang="hr-HR" sz="1600"/>
        </a:p>
      </dgm:t>
    </dgm:pt>
    <dgm:pt modelId="{7FEFB4CE-A020-4F55-87F3-A9266EADAD3D}" type="sibTrans" cxnId="{F3A2FB94-CEC2-4AB5-AB85-0AB2E771366C}">
      <dgm:prSet/>
      <dgm:spPr/>
      <dgm:t>
        <a:bodyPr/>
        <a:lstStyle/>
        <a:p>
          <a:endParaRPr lang="hr-HR" sz="1600"/>
        </a:p>
      </dgm:t>
    </dgm:pt>
    <dgm:pt modelId="{43877839-D2FC-404A-AE1C-E3681C354734}">
      <dgm:prSet phldrT="[Text]" custT="1"/>
      <dgm:spPr/>
      <dgm:t>
        <a:bodyPr/>
        <a:lstStyle/>
        <a:p>
          <a:r>
            <a:rPr lang="hr-HR" sz="2400" dirty="0"/>
            <a:t>Prezentiranje zadataka</a:t>
          </a:r>
        </a:p>
      </dgm:t>
    </dgm:pt>
    <dgm:pt modelId="{258F0182-AA6F-4567-BA8C-0F7B3B2D09BE}" type="parTrans" cxnId="{CA6A3ED3-F60B-415B-B2BE-9946AF711687}">
      <dgm:prSet/>
      <dgm:spPr/>
      <dgm:t>
        <a:bodyPr/>
        <a:lstStyle/>
        <a:p>
          <a:endParaRPr lang="hr-HR" sz="1600"/>
        </a:p>
      </dgm:t>
    </dgm:pt>
    <dgm:pt modelId="{ABF34DC3-1325-4010-B3C6-0B8C62B96B87}" type="sibTrans" cxnId="{CA6A3ED3-F60B-415B-B2BE-9946AF711687}">
      <dgm:prSet/>
      <dgm:spPr/>
      <dgm:t>
        <a:bodyPr/>
        <a:lstStyle/>
        <a:p>
          <a:endParaRPr lang="hr-HR" sz="1600"/>
        </a:p>
      </dgm:t>
    </dgm:pt>
    <dgm:pt modelId="{F4498746-C143-4224-B799-52ACB90BF7B6}">
      <dgm:prSet phldrT="[Text]" custT="1"/>
      <dgm:spPr/>
      <dgm:t>
        <a:bodyPr/>
        <a:lstStyle/>
        <a:p>
          <a:r>
            <a:rPr lang="hr-HR" sz="2400" dirty="0"/>
            <a:t>Odabir zadataka</a:t>
          </a:r>
        </a:p>
      </dgm:t>
    </dgm:pt>
    <dgm:pt modelId="{DB17FAE4-D8BC-4812-B69D-D899E4374DAC}" type="parTrans" cxnId="{2C4869F1-645C-493B-8945-7C2761F16C68}">
      <dgm:prSet/>
      <dgm:spPr/>
      <dgm:t>
        <a:bodyPr/>
        <a:lstStyle/>
        <a:p>
          <a:endParaRPr lang="hr-HR" sz="1600"/>
        </a:p>
      </dgm:t>
    </dgm:pt>
    <dgm:pt modelId="{6867F7B4-E612-4CAF-9C00-D993B35B80F1}" type="sibTrans" cxnId="{2C4869F1-645C-493B-8945-7C2761F16C68}">
      <dgm:prSet/>
      <dgm:spPr/>
      <dgm:t>
        <a:bodyPr/>
        <a:lstStyle/>
        <a:p>
          <a:endParaRPr lang="hr-HR" sz="1600"/>
        </a:p>
      </dgm:t>
    </dgm:pt>
    <dgm:pt modelId="{767B7886-8C86-4DED-B724-50CAB95C14FE}">
      <dgm:prSet phldrT="[Text]" custT="1"/>
      <dgm:spPr/>
      <dgm:t>
        <a:bodyPr/>
        <a:lstStyle/>
        <a:p>
          <a:r>
            <a:rPr lang="hr-HR" sz="2400" dirty="0"/>
            <a:t>Formiranje rješenja</a:t>
          </a:r>
        </a:p>
      </dgm:t>
    </dgm:pt>
    <dgm:pt modelId="{665D91A6-E3F6-4417-ADD7-63267487C345}" type="parTrans" cxnId="{F5DFFEFF-AA41-4AA4-8CA1-9B45D0E0D45E}">
      <dgm:prSet/>
      <dgm:spPr/>
      <dgm:t>
        <a:bodyPr/>
        <a:lstStyle/>
        <a:p>
          <a:endParaRPr lang="hr-HR" sz="1600"/>
        </a:p>
      </dgm:t>
    </dgm:pt>
    <dgm:pt modelId="{ED093DD9-447C-4C13-9003-F5F2C4D99372}" type="sibTrans" cxnId="{F5DFFEFF-AA41-4AA4-8CA1-9B45D0E0D45E}">
      <dgm:prSet/>
      <dgm:spPr/>
      <dgm:t>
        <a:bodyPr/>
        <a:lstStyle/>
        <a:p>
          <a:endParaRPr lang="hr-HR" sz="1600"/>
        </a:p>
      </dgm:t>
    </dgm:pt>
    <dgm:pt modelId="{EB91AA2A-55D2-4FF4-957A-158C1488F129}">
      <dgm:prSet phldrT="[Text]" custT="1"/>
      <dgm:spPr/>
      <dgm:t>
        <a:bodyPr/>
        <a:lstStyle/>
        <a:p>
          <a:r>
            <a:rPr lang="hr-HR" sz="2400" dirty="0"/>
            <a:t>Terenske posjete u partnerska poduzeća</a:t>
          </a:r>
        </a:p>
      </dgm:t>
    </dgm:pt>
    <dgm:pt modelId="{8CD16394-A444-4753-9B61-6EC09C25E014}" type="parTrans" cxnId="{B30327FE-6199-4D41-85E8-D3F5BFEA44C9}">
      <dgm:prSet/>
      <dgm:spPr/>
      <dgm:t>
        <a:bodyPr/>
        <a:lstStyle/>
        <a:p>
          <a:endParaRPr lang="hr-HR" sz="1600"/>
        </a:p>
      </dgm:t>
    </dgm:pt>
    <dgm:pt modelId="{4A64CEB5-DAFB-467B-BD9B-2E2B921E74CE}" type="sibTrans" cxnId="{B30327FE-6199-4D41-85E8-D3F5BFEA44C9}">
      <dgm:prSet/>
      <dgm:spPr/>
      <dgm:t>
        <a:bodyPr/>
        <a:lstStyle/>
        <a:p>
          <a:endParaRPr lang="hr-HR" sz="1600"/>
        </a:p>
      </dgm:t>
    </dgm:pt>
    <dgm:pt modelId="{FEE4CB90-CD21-47C7-80EC-6FA6C1A32D7F}">
      <dgm:prSet phldrT="[Text]" custT="1"/>
      <dgm:spPr/>
      <dgm:t>
        <a:bodyPr/>
        <a:lstStyle/>
        <a:p>
          <a:r>
            <a:rPr lang="hr-HR" sz="2400" dirty="0"/>
            <a:t>Predaja rješenja</a:t>
          </a:r>
        </a:p>
      </dgm:t>
    </dgm:pt>
    <dgm:pt modelId="{1019ADE5-5C26-4D98-B1D8-DD48FF843B82}" type="parTrans" cxnId="{F0668155-EBC4-43B8-BF87-DAE2CE3F425A}">
      <dgm:prSet/>
      <dgm:spPr/>
      <dgm:t>
        <a:bodyPr/>
        <a:lstStyle/>
        <a:p>
          <a:endParaRPr lang="hr-HR" sz="1600"/>
        </a:p>
      </dgm:t>
    </dgm:pt>
    <dgm:pt modelId="{E389431C-EE5B-4FC0-8931-0F35A1B6D56F}" type="sibTrans" cxnId="{F0668155-EBC4-43B8-BF87-DAE2CE3F425A}">
      <dgm:prSet/>
      <dgm:spPr/>
      <dgm:t>
        <a:bodyPr/>
        <a:lstStyle/>
        <a:p>
          <a:endParaRPr lang="hr-HR" sz="1600"/>
        </a:p>
      </dgm:t>
    </dgm:pt>
    <dgm:pt modelId="{CA21950E-49C6-48A5-8E2C-F0543C4927B1}">
      <dgm:prSet phldrT="[Text]" custT="1"/>
      <dgm:spPr/>
      <dgm:t>
        <a:bodyPr/>
        <a:lstStyle/>
        <a:p>
          <a:r>
            <a:rPr lang="hr-HR" sz="2400" dirty="0"/>
            <a:t>Prezentiranje najboljih rješenja na finalnom događaju</a:t>
          </a:r>
        </a:p>
      </dgm:t>
    </dgm:pt>
    <dgm:pt modelId="{10DC5D1A-51B4-42F0-B9C0-D23592339F04}" type="parTrans" cxnId="{BC1542ED-FD86-411F-AEC8-D78473CC3D1D}">
      <dgm:prSet/>
      <dgm:spPr/>
      <dgm:t>
        <a:bodyPr/>
        <a:lstStyle/>
        <a:p>
          <a:endParaRPr lang="hr-HR" sz="1600"/>
        </a:p>
      </dgm:t>
    </dgm:pt>
    <dgm:pt modelId="{744C5F37-5ED0-4036-B52D-B22130407671}" type="sibTrans" cxnId="{BC1542ED-FD86-411F-AEC8-D78473CC3D1D}">
      <dgm:prSet/>
      <dgm:spPr/>
      <dgm:t>
        <a:bodyPr/>
        <a:lstStyle/>
        <a:p>
          <a:endParaRPr lang="hr-HR" sz="1600"/>
        </a:p>
      </dgm:t>
    </dgm:pt>
    <dgm:pt modelId="{CFED935B-5CC3-4F3B-9D5D-89AB2E6AC845}">
      <dgm:prSet phldrT="[Text]" custT="1"/>
      <dgm:spPr/>
      <dgm:t>
        <a:bodyPr/>
        <a:lstStyle/>
        <a:p>
          <a:r>
            <a:rPr lang="hr-HR" sz="2400" dirty="0"/>
            <a:t>Proglašenje pobjedničkih timova</a:t>
          </a:r>
        </a:p>
      </dgm:t>
    </dgm:pt>
    <dgm:pt modelId="{E5EF3153-88B4-447C-94EC-2EFF81ED8A75}" type="parTrans" cxnId="{B51FB5AE-CF55-472A-864F-458315985F29}">
      <dgm:prSet/>
      <dgm:spPr/>
      <dgm:t>
        <a:bodyPr/>
        <a:lstStyle/>
        <a:p>
          <a:endParaRPr lang="hr-HR" sz="1600"/>
        </a:p>
      </dgm:t>
    </dgm:pt>
    <dgm:pt modelId="{D6383ACC-D760-4B87-A273-A73A756DCFA5}" type="sibTrans" cxnId="{B51FB5AE-CF55-472A-864F-458315985F29}">
      <dgm:prSet/>
      <dgm:spPr/>
      <dgm:t>
        <a:bodyPr/>
        <a:lstStyle/>
        <a:p>
          <a:endParaRPr lang="hr-HR" sz="1600"/>
        </a:p>
      </dgm:t>
    </dgm:pt>
    <dgm:pt modelId="{A99BB2E2-5A2C-4C1B-B2DE-01D607E695A8}">
      <dgm:prSet phldrT="[Text]" custT="1"/>
      <dgm:spPr/>
      <dgm:t>
        <a:bodyPr/>
        <a:lstStyle/>
        <a:p>
          <a:r>
            <a:rPr lang="hr-HR" sz="2400" dirty="0"/>
            <a:t>Određivanje potrebnog seta podataka za rješavanje</a:t>
          </a:r>
        </a:p>
      </dgm:t>
    </dgm:pt>
    <dgm:pt modelId="{30A99160-4ECE-44F7-8052-586E7D8259CC}" type="parTrans" cxnId="{FDD96769-3365-402F-89F9-9DDF1E06A5F0}">
      <dgm:prSet/>
      <dgm:spPr/>
      <dgm:t>
        <a:bodyPr/>
        <a:lstStyle/>
        <a:p>
          <a:endParaRPr lang="hr-HR"/>
        </a:p>
      </dgm:t>
    </dgm:pt>
    <dgm:pt modelId="{5F9DF921-7331-4803-B72A-A53C8063D75E}" type="sibTrans" cxnId="{FDD96769-3365-402F-89F9-9DDF1E06A5F0}">
      <dgm:prSet/>
      <dgm:spPr/>
      <dgm:t>
        <a:bodyPr/>
        <a:lstStyle/>
        <a:p>
          <a:endParaRPr lang="hr-HR"/>
        </a:p>
      </dgm:t>
    </dgm:pt>
    <dgm:pt modelId="{C5D4A5B8-EFC9-462A-9DC9-39E44760BC25}" type="pres">
      <dgm:prSet presAssocID="{610A0435-318A-4003-B220-EDF155039135}" presName="Name0" presStyleCnt="0">
        <dgm:presLayoutVars>
          <dgm:dir/>
          <dgm:animLvl val="lvl"/>
          <dgm:resizeHandles val="exact"/>
        </dgm:presLayoutVars>
      </dgm:prSet>
      <dgm:spPr/>
    </dgm:pt>
    <dgm:pt modelId="{0298F6BA-7F19-4BA9-96FF-6C973FC24AB3}" type="pres">
      <dgm:prSet presAssocID="{526F5D3E-A604-400C-BA24-B3171FA912CD}" presName="composite" presStyleCnt="0"/>
      <dgm:spPr/>
    </dgm:pt>
    <dgm:pt modelId="{C093AFB3-7FDD-4619-8915-A6E769B67CC8}" type="pres">
      <dgm:prSet presAssocID="{526F5D3E-A604-400C-BA24-B3171FA912C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3604B57-5B24-4ED3-BB71-8A7A04A41155}" type="pres">
      <dgm:prSet presAssocID="{526F5D3E-A604-400C-BA24-B3171FA912CD}" presName="desTx" presStyleLbl="alignAccFollowNode1" presStyleIdx="0" presStyleCnt="3">
        <dgm:presLayoutVars>
          <dgm:bulletEnabled val="1"/>
        </dgm:presLayoutVars>
      </dgm:prSet>
      <dgm:spPr/>
    </dgm:pt>
    <dgm:pt modelId="{44C5D65E-1933-4644-86AE-02F84C62E489}" type="pres">
      <dgm:prSet presAssocID="{27341134-0EC3-4C62-A804-542FEA7E759B}" presName="space" presStyleCnt="0"/>
      <dgm:spPr/>
    </dgm:pt>
    <dgm:pt modelId="{B6539D5E-139B-410E-96F7-CDF971EAA304}" type="pres">
      <dgm:prSet presAssocID="{FDB76C70-3E33-4095-8F4E-8795A91CCDF5}" presName="composite" presStyleCnt="0"/>
      <dgm:spPr/>
    </dgm:pt>
    <dgm:pt modelId="{DDB59BE1-01E4-4C49-9691-21C4242331B7}" type="pres">
      <dgm:prSet presAssocID="{FDB76C70-3E33-4095-8F4E-8795A91CCDF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A44ACEFD-5691-4486-A775-2E32EC290433}" type="pres">
      <dgm:prSet presAssocID="{FDB76C70-3E33-4095-8F4E-8795A91CCDF5}" presName="desTx" presStyleLbl="alignAccFollowNode1" presStyleIdx="1" presStyleCnt="3">
        <dgm:presLayoutVars>
          <dgm:bulletEnabled val="1"/>
        </dgm:presLayoutVars>
      </dgm:prSet>
      <dgm:spPr/>
    </dgm:pt>
    <dgm:pt modelId="{F84597B5-E115-4511-8C5E-33FE0ECDDE37}" type="pres">
      <dgm:prSet presAssocID="{F429E8A5-DE70-4E05-8D3D-9388B8F0B43E}" presName="space" presStyleCnt="0"/>
      <dgm:spPr/>
    </dgm:pt>
    <dgm:pt modelId="{FAF80601-E84E-47FD-A8A8-C31DB1E5C7BD}" type="pres">
      <dgm:prSet presAssocID="{F895D49E-6A2E-479C-B74C-0B71125DBC2F}" presName="composite" presStyleCnt="0"/>
      <dgm:spPr/>
    </dgm:pt>
    <dgm:pt modelId="{E32B9E66-9459-45FD-B1B3-6B7E354A4FA9}" type="pres">
      <dgm:prSet presAssocID="{F895D49E-6A2E-479C-B74C-0B71125DBC2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0E2BD165-924B-4711-846E-BE70A7636A21}" type="pres">
      <dgm:prSet presAssocID="{F895D49E-6A2E-479C-B74C-0B71125DBC2F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892CA62A-10C0-409D-B6AF-CE32188F7A38}" type="presOf" srcId="{FDB76C70-3E33-4095-8F4E-8795A91CCDF5}" destId="{DDB59BE1-01E4-4C49-9691-21C4242331B7}" srcOrd="0" destOrd="0" presId="urn:microsoft.com/office/officeart/2005/8/layout/hList1"/>
    <dgm:cxn modelId="{6429372C-F612-46DF-AC36-69CC9E88E8BD}" type="presOf" srcId="{D6A9897D-3989-4399-871B-7BF0FA945A5C}" destId="{F3604B57-5B24-4ED3-BB71-8A7A04A41155}" srcOrd="0" destOrd="1" presId="urn:microsoft.com/office/officeart/2005/8/layout/hList1"/>
    <dgm:cxn modelId="{48DD7D3E-045A-4E85-B44B-E6C6951FBDFF}" type="presOf" srcId="{EB91AA2A-55D2-4FF4-957A-158C1488F129}" destId="{A44ACEFD-5691-4486-A775-2E32EC290433}" srcOrd="0" destOrd="3" presId="urn:microsoft.com/office/officeart/2005/8/layout/hList1"/>
    <dgm:cxn modelId="{B03B9664-4CE1-48A0-BB08-E3BAD5959760}" type="presOf" srcId="{A99BB2E2-5A2C-4C1B-B2DE-01D607E695A8}" destId="{A44ACEFD-5691-4486-A775-2E32EC290433}" srcOrd="0" destOrd="1" presId="urn:microsoft.com/office/officeart/2005/8/layout/hList1"/>
    <dgm:cxn modelId="{FDD96769-3365-402F-89F9-9DDF1E06A5F0}" srcId="{FDB76C70-3E33-4095-8F4E-8795A91CCDF5}" destId="{A99BB2E2-5A2C-4C1B-B2DE-01D607E695A8}" srcOrd="1" destOrd="0" parTransId="{30A99160-4ECE-44F7-8052-586E7D8259CC}" sibTransId="{5F9DF921-7331-4803-B72A-A53C8063D75E}"/>
    <dgm:cxn modelId="{E57B2F4E-4C5D-4D89-8F4A-87A1264DF07F}" srcId="{610A0435-318A-4003-B220-EDF155039135}" destId="{F895D49E-6A2E-479C-B74C-0B71125DBC2F}" srcOrd="2" destOrd="0" parTransId="{5A8DD461-B744-4C36-BA6A-FE20ACB2DDA8}" sibTransId="{AAC596D0-BB5C-456F-A30E-EB57A9F2B76F}"/>
    <dgm:cxn modelId="{5188D04E-B5A5-4C6C-91AF-6C93DB087F99}" srcId="{610A0435-318A-4003-B220-EDF155039135}" destId="{526F5D3E-A604-400C-BA24-B3171FA912CD}" srcOrd="0" destOrd="0" parTransId="{D5C261A2-7ED3-4006-BF61-0428492524E9}" sibTransId="{27341134-0EC3-4C62-A804-542FEA7E759B}"/>
    <dgm:cxn modelId="{4CA0E671-AF2D-4076-A0F6-5D1A27406A96}" type="presOf" srcId="{F895D49E-6A2E-479C-B74C-0B71125DBC2F}" destId="{E32B9E66-9459-45FD-B1B3-6B7E354A4FA9}" srcOrd="0" destOrd="0" presId="urn:microsoft.com/office/officeart/2005/8/layout/hList1"/>
    <dgm:cxn modelId="{9004C772-6545-4FBD-86FA-99016FB3A15D}" type="presOf" srcId="{6EF10DDD-4E04-4819-BBDD-B9F77CADAD3C}" destId="{F3604B57-5B24-4ED3-BB71-8A7A04A41155}" srcOrd="0" destOrd="0" presId="urn:microsoft.com/office/officeart/2005/8/layout/hList1"/>
    <dgm:cxn modelId="{C0302D54-1FD8-4239-952A-C4BCE96F4A56}" type="presOf" srcId="{FEE4CB90-CD21-47C7-80EC-6FA6C1A32D7F}" destId="{0E2BD165-924B-4711-846E-BE70A7636A21}" srcOrd="0" destOrd="0" presId="urn:microsoft.com/office/officeart/2005/8/layout/hList1"/>
    <dgm:cxn modelId="{F0668155-EBC4-43B8-BF87-DAE2CE3F425A}" srcId="{F895D49E-6A2E-479C-B74C-0B71125DBC2F}" destId="{FEE4CB90-CD21-47C7-80EC-6FA6C1A32D7F}" srcOrd="0" destOrd="0" parTransId="{1019ADE5-5C26-4D98-B1D8-DD48FF843B82}" sibTransId="{E389431C-EE5B-4FC0-8931-0F35A1B6D56F}"/>
    <dgm:cxn modelId="{9820787E-C3C7-4296-B3D1-CD61F6ADABC3}" type="presOf" srcId="{526F5D3E-A604-400C-BA24-B3171FA912CD}" destId="{C093AFB3-7FDD-4619-8915-A6E769B67CC8}" srcOrd="0" destOrd="0" presId="urn:microsoft.com/office/officeart/2005/8/layout/hList1"/>
    <dgm:cxn modelId="{AAF53D84-EBF4-41B5-AF53-60746EB5406D}" type="presOf" srcId="{767B7886-8C86-4DED-B724-50CAB95C14FE}" destId="{A44ACEFD-5691-4486-A775-2E32EC290433}" srcOrd="0" destOrd="2" presId="urn:microsoft.com/office/officeart/2005/8/layout/hList1"/>
    <dgm:cxn modelId="{F3A2FB94-CEC2-4AB5-AB85-0AB2E771366C}" srcId="{526F5D3E-A604-400C-BA24-B3171FA912CD}" destId="{D6A9897D-3989-4399-871B-7BF0FA945A5C}" srcOrd="1" destOrd="0" parTransId="{C546B760-BC0E-4528-8F72-206B54D1EE42}" sibTransId="{7FEFB4CE-A020-4F55-87F3-A9266EADAD3D}"/>
    <dgm:cxn modelId="{08FD4D9B-FC42-4849-BF87-85122DB4C518}" type="presOf" srcId="{F4498746-C143-4224-B799-52ACB90BF7B6}" destId="{A44ACEFD-5691-4486-A775-2E32EC290433}" srcOrd="0" destOrd="0" presId="urn:microsoft.com/office/officeart/2005/8/layout/hList1"/>
    <dgm:cxn modelId="{FD5A40A5-B516-42C8-965A-14289D594851}" srcId="{610A0435-318A-4003-B220-EDF155039135}" destId="{FDB76C70-3E33-4095-8F4E-8795A91CCDF5}" srcOrd="1" destOrd="0" parTransId="{132D3534-9ABF-40F8-8C2C-488DE936ACD7}" sibTransId="{F429E8A5-DE70-4E05-8D3D-9388B8F0B43E}"/>
    <dgm:cxn modelId="{B51FB5AE-CF55-472A-864F-458315985F29}" srcId="{F895D49E-6A2E-479C-B74C-0B71125DBC2F}" destId="{CFED935B-5CC3-4F3B-9D5D-89AB2E6AC845}" srcOrd="2" destOrd="0" parTransId="{E5EF3153-88B4-447C-94EC-2EFF81ED8A75}" sibTransId="{D6383ACC-D760-4B87-A273-A73A756DCFA5}"/>
    <dgm:cxn modelId="{BE48BBB2-A6A7-477B-BD1C-9087EDC9EDC6}" type="presOf" srcId="{CFED935B-5CC3-4F3B-9D5D-89AB2E6AC845}" destId="{0E2BD165-924B-4711-846E-BE70A7636A21}" srcOrd="0" destOrd="2" presId="urn:microsoft.com/office/officeart/2005/8/layout/hList1"/>
    <dgm:cxn modelId="{8B2FCBB8-C120-452F-AF0C-BD79CCAB8C91}" type="presOf" srcId="{43877839-D2FC-404A-AE1C-E3681C354734}" destId="{F3604B57-5B24-4ED3-BB71-8A7A04A41155}" srcOrd="0" destOrd="2" presId="urn:microsoft.com/office/officeart/2005/8/layout/hList1"/>
    <dgm:cxn modelId="{925663CB-18F7-440B-A534-1A3AD0029302}" srcId="{526F5D3E-A604-400C-BA24-B3171FA912CD}" destId="{6EF10DDD-4E04-4819-BBDD-B9F77CADAD3C}" srcOrd="0" destOrd="0" parTransId="{08FC1AB2-AFF4-49DB-B38E-126517E94E4B}" sibTransId="{6C181300-C9D5-4DAB-BD38-1D7E349F7D78}"/>
    <dgm:cxn modelId="{CA6A3ED3-F60B-415B-B2BE-9946AF711687}" srcId="{526F5D3E-A604-400C-BA24-B3171FA912CD}" destId="{43877839-D2FC-404A-AE1C-E3681C354734}" srcOrd="2" destOrd="0" parTransId="{258F0182-AA6F-4567-BA8C-0F7B3B2D09BE}" sibTransId="{ABF34DC3-1325-4010-B3C6-0B8C62B96B87}"/>
    <dgm:cxn modelId="{7B844AE4-F2C8-4805-89E8-47ED55F4D8FE}" type="presOf" srcId="{610A0435-318A-4003-B220-EDF155039135}" destId="{C5D4A5B8-EFC9-462A-9DC9-39E44760BC25}" srcOrd="0" destOrd="0" presId="urn:microsoft.com/office/officeart/2005/8/layout/hList1"/>
    <dgm:cxn modelId="{BC1542ED-FD86-411F-AEC8-D78473CC3D1D}" srcId="{F895D49E-6A2E-479C-B74C-0B71125DBC2F}" destId="{CA21950E-49C6-48A5-8E2C-F0543C4927B1}" srcOrd="1" destOrd="0" parTransId="{10DC5D1A-51B4-42F0-B9C0-D23592339F04}" sibTransId="{744C5F37-5ED0-4036-B52D-B22130407671}"/>
    <dgm:cxn modelId="{2C4869F1-645C-493B-8945-7C2761F16C68}" srcId="{FDB76C70-3E33-4095-8F4E-8795A91CCDF5}" destId="{F4498746-C143-4224-B799-52ACB90BF7B6}" srcOrd="0" destOrd="0" parTransId="{DB17FAE4-D8BC-4812-B69D-D899E4374DAC}" sibTransId="{6867F7B4-E612-4CAF-9C00-D993B35B80F1}"/>
    <dgm:cxn modelId="{7F5F52FD-D7E7-4C8E-833F-E92AA595F745}" type="presOf" srcId="{CA21950E-49C6-48A5-8E2C-F0543C4927B1}" destId="{0E2BD165-924B-4711-846E-BE70A7636A21}" srcOrd="0" destOrd="1" presId="urn:microsoft.com/office/officeart/2005/8/layout/hList1"/>
    <dgm:cxn modelId="{B30327FE-6199-4D41-85E8-D3F5BFEA44C9}" srcId="{FDB76C70-3E33-4095-8F4E-8795A91CCDF5}" destId="{EB91AA2A-55D2-4FF4-957A-158C1488F129}" srcOrd="3" destOrd="0" parTransId="{8CD16394-A444-4753-9B61-6EC09C25E014}" sibTransId="{4A64CEB5-DAFB-467B-BD9B-2E2B921E74CE}"/>
    <dgm:cxn modelId="{F5DFFEFF-AA41-4AA4-8CA1-9B45D0E0D45E}" srcId="{FDB76C70-3E33-4095-8F4E-8795A91CCDF5}" destId="{767B7886-8C86-4DED-B724-50CAB95C14FE}" srcOrd="2" destOrd="0" parTransId="{665D91A6-E3F6-4417-ADD7-63267487C345}" sibTransId="{ED093DD9-447C-4C13-9003-F5F2C4D99372}"/>
    <dgm:cxn modelId="{32DF4BD3-F5F2-4463-89F1-FFADE0BBFC35}" type="presParOf" srcId="{C5D4A5B8-EFC9-462A-9DC9-39E44760BC25}" destId="{0298F6BA-7F19-4BA9-96FF-6C973FC24AB3}" srcOrd="0" destOrd="0" presId="urn:microsoft.com/office/officeart/2005/8/layout/hList1"/>
    <dgm:cxn modelId="{51473920-6276-4E6E-B741-27FD8C11E794}" type="presParOf" srcId="{0298F6BA-7F19-4BA9-96FF-6C973FC24AB3}" destId="{C093AFB3-7FDD-4619-8915-A6E769B67CC8}" srcOrd="0" destOrd="0" presId="urn:microsoft.com/office/officeart/2005/8/layout/hList1"/>
    <dgm:cxn modelId="{6524A6D4-C8B9-45FD-B6E7-DA62B10CA338}" type="presParOf" srcId="{0298F6BA-7F19-4BA9-96FF-6C973FC24AB3}" destId="{F3604B57-5B24-4ED3-BB71-8A7A04A41155}" srcOrd="1" destOrd="0" presId="urn:microsoft.com/office/officeart/2005/8/layout/hList1"/>
    <dgm:cxn modelId="{4D4D2352-BD18-475E-BFD1-C936E2AF8F65}" type="presParOf" srcId="{C5D4A5B8-EFC9-462A-9DC9-39E44760BC25}" destId="{44C5D65E-1933-4644-86AE-02F84C62E489}" srcOrd="1" destOrd="0" presId="urn:microsoft.com/office/officeart/2005/8/layout/hList1"/>
    <dgm:cxn modelId="{69731C92-7881-4095-91D6-3CC8F4A373D3}" type="presParOf" srcId="{C5D4A5B8-EFC9-462A-9DC9-39E44760BC25}" destId="{B6539D5E-139B-410E-96F7-CDF971EAA304}" srcOrd="2" destOrd="0" presId="urn:microsoft.com/office/officeart/2005/8/layout/hList1"/>
    <dgm:cxn modelId="{A4F0CF14-775D-4253-9C6C-F0EAC8B05D31}" type="presParOf" srcId="{B6539D5E-139B-410E-96F7-CDF971EAA304}" destId="{DDB59BE1-01E4-4C49-9691-21C4242331B7}" srcOrd="0" destOrd="0" presId="urn:microsoft.com/office/officeart/2005/8/layout/hList1"/>
    <dgm:cxn modelId="{E7207A25-5F1C-4365-BDC6-FA492255887C}" type="presParOf" srcId="{B6539D5E-139B-410E-96F7-CDF971EAA304}" destId="{A44ACEFD-5691-4486-A775-2E32EC290433}" srcOrd="1" destOrd="0" presId="urn:microsoft.com/office/officeart/2005/8/layout/hList1"/>
    <dgm:cxn modelId="{0AFEDD5F-0FAA-495B-BBDA-D2906EAE39F0}" type="presParOf" srcId="{C5D4A5B8-EFC9-462A-9DC9-39E44760BC25}" destId="{F84597B5-E115-4511-8C5E-33FE0ECDDE37}" srcOrd="3" destOrd="0" presId="urn:microsoft.com/office/officeart/2005/8/layout/hList1"/>
    <dgm:cxn modelId="{3D353A54-302A-4C2E-8AC8-047D786EDC87}" type="presParOf" srcId="{C5D4A5B8-EFC9-462A-9DC9-39E44760BC25}" destId="{FAF80601-E84E-47FD-A8A8-C31DB1E5C7BD}" srcOrd="4" destOrd="0" presId="urn:microsoft.com/office/officeart/2005/8/layout/hList1"/>
    <dgm:cxn modelId="{ACA1BB88-A725-46C4-9FEC-77BA9A1281E6}" type="presParOf" srcId="{FAF80601-E84E-47FD-A8A8-C31DB1E5C7BD}" destId="{E32B9E66-9459-45FD-B1B3-6B7E354A4FA9}" srcOrd="0" destOrd="0" presId="urn:microsoft.com/office/officeart/2005/8/layout/hList1"/>
    <dgm:cxn modelId="{B4F06F49-B7FE-46C8-8587-D52C612EF987}" type="presParOf" srcId="{FAF80601-E84E-47FD-A8A8-C31DB1E5C7BD}" destId="{0E2BD165-924B-4711-846E-BE70A7636A2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93AFB3-7FDD-4619-8915-A6E769B67CC8}">
      <dsp:nvSpPr>
        <dsp:cNvPr id="0" name=""/>
        <dsp:cNvSpPr/>
      </dsp:nvSpPr>
      <dsp:spPr>
        <a:xfrm>
          <a:off x="3524" y="218908"/>
          <a:ext cx="3436583" cy="13746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 dirty="0"/>
            <a:t>Siječanj</a:t>
          </a:r>
        </a:p>
      </dsp:txBody>
      <dsp:txXfrm>
        <a:off x="3524" y="218908"/>
        <a:ext cx="3436583" cy="1374633"/>
      </dsp:txXfrm>
    </dsp:sp>
    <dsp:sp modelId="{F3604B57-5B24-4ED3-BB71-8A7A04A41155}">
      <dsp:nvSpPr>
        <dsp:cNvPr id="0" name=""/>
        <dsp:cNvSpPr/>
      </dsp:nvSpPr>
      <dsp:spPr>
        <a:xfrm>
          <a:off x="3524" y="1593541"/>
          <a:ext cx="3436583" cy="28548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400" kern="1200" dirty="0"/>
            <a:t>Inicijalni sastanak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400" kern="1200" dirty="0"/>
            <a:t>Definiranje timova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400" kern="1200" dirty="0"/>
            <a:t>Prezentiranje zadataka</a:t>
          </a:r>
        </a:p>
      </dsp:txBody>
      <dsp:txXfrm>
        <a:off x="3524" y="1593541"/>
        <a:ext cx="3436583" cy="2854800"/>
      </dsp:txXfrm>
    </dsp:sp>
    <dsp:sp modelId="{DDB59BE1-01E4-4C49-9691-21C4242331B7}">
      <dsp:nvSpPr>
        <dsp:cNvPr id="0" name=""/>
        <dsp:cNvSpPr/>
      </dsp:nvSpPr>
      <dsp:spPr>
        <a:xfrm>
          <a:off x="3921230" y="218908"/>
          <a:ext cx="3436583" cy="1374633"/>
        </a:xfrm>
        <a:prstGeom prst="rect">
          <a:avLst/>
        </a:prstGeom>
        <a:solidFill>
          <a:schemeClr val="accent2">
            <a:hueOff val="56720"/>
            <a:satOff val="6519"/>
            <a:lumOff val="-5196"/>
            <a:alphaOff val="0"/>
          </a:schemeClr>
        </a:solidFill>
        <a:ln w="12700" cap="flat" cmpd="sng" algn="ctr">
          <a:solidFill>
            <a:schemeClr val="accent2">
              <a:hueOff val="56720"/>
              <a:satOff val="6519"/>
              <a:lumOff val="-51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 dirty="0"/>
            <a:t>Veljača, ožujak i travanj</a:t>
          </a:r>
        </a:p>
      </dsp:txBody>
      <dsp:txXfrm>
        <a:off x="3921230" y="218908"/>
        <a:ext cx="3436583" cy="1374633"/>
      </dsp:txXfrm>
    </dsp:sp>
    <dsp:sp modelId="{A44ACEFD-5691-4486-A775-2E32EC290433}">
      <dsp:nvSpPr>
        <dsp:cNvPr id="0" name=""/>
        <dsp:cNvSpPr/>
      </dsp:nvSpPr>
      <dsp:spPr>
        <a:xfrm>
          <a:off x="3921230" y="1593541"/>
          <a:ext cx="3436583" cy="2854800"/>
        </a:xfrm>
        <a:prstGeom prst="rect">
          <a:avLst/>
        </a:prstGeom>
        <a:solidFill>
          <a:schemeClr val="accent2">
            <a:tint val="40000"/>
            <a:alpha val="90000"/>
            <a:hueOff val="214651"/>
            <a:satOff val="3964"/>
            <a:lumOff val="-44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14651"/>
              <a:satOff val="3964"/>
              <a:lumOff val="-4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400" kern="1200" dirty="0"/>
            <a:t>Odabir zadataka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400" kern="1200" dirty="0"/>
            <a:t>Određivanje potrebnog seta podataka za rješavanje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400" kern="1200" dirty="0"/>
            <a:t>Formiranje rješenja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400" kern="1200" dirty="0"/>
            <a:t>Terenske posjete u partnerska poduzeća</a:t>
          </a:r>
        </a:p>
      </dsp:txBody>
      <dsp:txXfrm>
        <a:off x="3921230" y="1593541"/>
        <a:ext cx="3436583" cy="2854800"/>
      </dsp:txXfrm>
    </dsp:sp>
    <dsp:sp modelId="{E32B9E66-9459-45FD-B1B3-6B7E354A4FA9}">
      <dsp:nvSpPr>
        <dsp:cNvPr id="0" name=""/>
        <dsp:cNvSpPr/>
      </dsp:nvSpPr>
      <dsp:spPr>
        <a:xfrm>
          <a:off x="7838935" y="218908"/>
          <a:ext cx="3436583" cy="1374633"/>
        </a:xfrm>
        <a:prstGeom prst="rect">
          <a:avLst/>
        </a:prstGeom>
        <a:solidFill>
          <a:schemeClr val="accent2">
            <a:hueOff val="113439"/>
            <a:satOff val="13039"/>
            <a:lumOff val="-10393"/>
            <a:alphaOff val="0"/>
          </a:schemeClr>
        </a:solidFill>
        <a:ln w="12700" cap="flat" cmpd="sng" algn="ctr">
          <a:solidFill>
            <a:schemeClr val="accent2">
              <a:hueOff val="113439"/>
              <a:satOff val="13039"/>
              <a:lumOff val="-103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 dirty="0"/>
            <a:t>Svibanj</a:t>
          </a:r>
        </a:p>
      </dsp:txBody>
      <dsp:txXfrm>
        <a:off x="7838935" y="218908"/>
        <a:ext cx="3436583" cy="1374633"/>
      </dsp:txXfrm>
    </dsp:sp>
    <dsp:sp modelId="{0E2BD165-924B-4711-846E-BE70A7636A21}">
      <dsp:nvSpPr>
        <dsp:cNvPr id="0" name=""/>
        <dsp:cNvSpPr/>
      </dsp:nvSpPr>
      <dsp:spPr>
        <a:xfrm>
          <a:off x="7838935" y="1593541"/>
          <a:ext cx="3436583" cy="2854800"/>
        </a:xfrm>
        <a:prstGeom prst="rect">
          <a:avLst/>
        </a:prstGeom>
        <a:solidFill>
          <a:schemeClr val="accent2">
            <a:tint val="40000"/>
            <a:alpha val="90000"/>
            <a:hueOff val="429303"/>
            <a:satOff val="7928"/>
            <a:lumOff val="-8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429303"/>
              <a:satOff val="7928"/>
              <a:lumOff val="-8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400" kern="1200" dirty="0"/>
            <a:t>Predaja rješenja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400" kern="1200" dirty="0"/>
            <a:t>Prezentiranje najboljih rješenja na finalnom događaju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400" kern="1200" dirty="0"/>
            <a:t>Proglašenje pobjedničkih timova</a:t>
          </a:r>
        </a:p>
      </dsp:txBody>
      <dsp:txXfrm>
        <a:off x="7838935" y="1593541"/>
        <a:ext cx="3436583" cy="2854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57707-C93E-4FDF-B679-4BFAB39E80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9B6BF8-49CB-47D0-969D-BACCCDC9A1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7456E-A909-4F85-961C-32F10CB3B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8EB2-94EE-4474-923C-26412714B0F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AEB26-EDFE-4DE0-8078-0BA357E39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CE85EF-A5A4-4B04-ACF3-43A99F002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575A-1C47-4199-8651-535E115CB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7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FB240-29D0-4984-98CC-2A45D16BC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608974-94F5-4829-BC62-80F8E366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83E0B-F48B-4F3C-895F-AC2CECEB4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8EB2-94EE-4474-923C-26412714B0F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F5E55-27F4-4C3F-875F-BEF57230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11C44-6187-4E75-A999-A6D29C2D1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575A-1C47-4199-8651-535E115CB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02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B72428-0FC7-45AF-BC61-90CE214213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C877A6-8A0F-4D73-9C84-D2B438DE36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196EC-0362-4FED-A177-FD358503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8EB2-94EE-4474-923C-26412714B0F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9BB57-5113-4820-A6CF-3D3609E7D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FD4F5-F917-471C-89A8-9C898393C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575A-1C47-4199-8651-535E115CB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30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DC9CE-7068-434D-9019-B691C9849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D2B5C-AFDB-4AEA-8F1E-62B4469FA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08BD3-791C-4D10-85AF-CFC3CC2E1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8EB2-94EE-4474-923C-26412714B0F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02408F-056F-48AD-B28C-E0238380A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BE334-C09E-421E-980C-CFD5B5B98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575A-1C47-4199-8651-535E115CB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12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6A49F-2679-4F04-9CF7-DDAFF4597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A4CA32-F432-474A-B6E4-617DC6C4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393AE-DF5D-4D34-8330-D6D76068B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8EB2-94EE-4474-923C-26412714B0F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F25A80-5673-43FE-8E67-217CED45E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5FD9-208B-44D0-8048-76A6769F5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575A-1C47-4199-8651-535E115CB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41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94B65-2A7D-4101-A59A-A0C3AB4D7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271AA-F119-4C44-89A7-2A9AC2DF85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B4043C-46D1-4302-A210-BAA9154986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DB54D-B04D-48D1-B417-04A3DC7C7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8EB2-94EE-4474-923C-26412714B0F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A420AD-BF49-4658-B800-49A46CF20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BC9A7-263F-414B-B09D-18E5642F4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575A-1C47-4199-8651-535E115CB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627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919A6-D1A1-424B-845B-F5D7A78A5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7D070-7732-4788-9F52-B31805E6D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7953DC-EFBB-48DA-93A4-A44E7FD732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9AA75F-2D09-4EE3-8C22-2C5CE70D6E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208236-F976-47E2-ACF4-2C264AA30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CF5E14-D180-44D5-9966-1C68C9DA1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8EB2-94EE-4474-923C-26412714B0F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D8A78C-462E-45F2-9CEE-4AB4A48E1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E53616-A954-4121-B44A-A3C5416BC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575A-1C47-4199-8651-535E115CB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1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1A9CC-76FB-4CD7-B645-1CD08F55A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2669A9-E55E-47D5-B171-46E4260E7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8EB2-94EE-4474-923C-26412714B0F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FD3EF0-B711-4835-B3AD-4DD4D8BE7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CBCF01-4931-4165-A006-9DA008CF4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575A-1C47-4199-8651-535E115CB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922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348AF2-7E46-41E2-8E7E-A01F737F7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8EB2-94EE-4474-923C-26412714B0F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3E335B-B2D0-4E6A-847D-F581CA5B8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37CF9B-AD9A-47BD-B86B-20860CDAB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575A-1C47-4199-8651-535E115CB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371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5E32E-42C0-4C0F-93E3-4F19350F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3C052-3CA7-4EB6-ABD2-D3F2C13AD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5B0197-7436-4AA1-8EF6-566E46D3F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016845-A6A9-4061-BABF-2B67C3269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8EB2-94EE-4474-923C-26412714B0F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196D5-6AFB-4044-A05D-637BFE7F7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69B88A-7A7E-496D-BA6B-55FFC7E43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575A-1C47-4199-8651-535E115CB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096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21C26-D5D6-4297-BC61-ED5F02A70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DA02FD-8F80-4B2B-B349-5A59D2B2B1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B7E6FC-01CF-49B1-8DB1-F79B99051C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F65B07-2031-4928-9E36-2D63C7D42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E8EB2-94EE-4474-923C-26412714B0F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17EAD3-0114-4EEB-B5BF-E8094F97E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EFD89-C13B-43B2-BBF4-3A645F018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575A-1C47-4199-8651-535E115CB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63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30BD3D-5C3E-4356-9692-A6B50B4A1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EF77F-52DE-4EB0-BF6E-0D3783480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5DED7-7EDE-404F-97FC-94C79CBD35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E8EB2-94EE-4474-923C-26412714B0F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92973-F3F9-4C5B-94D0-8D6DF4CA04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77ADD-55E5-4AC0-8AFD-24AEA6EE06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0575A-1C47-4199-8651-535E115CB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97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mjakara@fpz.unizg.hr" TargetMode="External"/><Relationship Id="rId2" Type="http://schemas.openxmlformats.org/officeDocument/2006/relationships/hyperlink" Target="mailto:lbukvic@fpz.unizg.h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hyperlink" Target="mailto:jpasagic@fpz.unizg.h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2542EEC-4F7C-4AE2-933E-EAC8EB3FA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0E7B59-50A5-44B2-ACEA-7ABFE57FC6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1856" y="3113415"/>
            <a:ext cx="4036334" cy="2387600"/>
          </a:xfrm>
        </p:spPr>
        <p:txBody>
          <a:bodyPr anchor="t">
            <a:normAutofit/>
          </a:bodyPr>
          <a:lstStyle/>
          <a:p>
            <a:pPr algn="l"/>
            <a:r>
              <a:rPr lang="hr-HR" sz="4200" b="1" i="1"/>
              <a:t>TRANSPORTIKUM</a:t>
            </a:r>
            <a:br>
              <a:rPr lang="hr-HR" sz="4200" b="1" i="1"/>
            </a:br>
            <a:r>
              <a:rPr lang="hr-HR" sz="4200" b="1" i="1"/>
              <a:t>Uvodni sastanak</a:t>
            </a:r>
            <a:endParaRPr lang="en-US" sz="4200" b="1" i="1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8DA93E-5DC0-414E-9318-3853E0CB7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1858" y="1122362"/>
            <a:ext cx="4036333" cy="1709849"/>
          </a:xfrm>
        </p:spPr>
        <p:txBody>
          <a:bodyPr anchor="b">
            <a:normAutofit/>
          </a:bodyPr>
          <a:lstStyle/>
          <a:p>
            <a:pPr algn="l"/>
            <a:r>
              <a:rPr lang="hr-HR" sz="2000" i="1"/>
              <a:t>Fakultet prometnih znanosti</a:t>
            </a:r>
          </a:p>
          <a:p>
            <a:pPr algn="l"/>
            <a:r>
              <a:rPr lang="hr-HR" sz="2000" i="1"/>
              <a:t>27.01.2022.</a:t>
            </a:r>
            <a:endParaRPr lang="en-US" sz="2000" i="1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6FC4A74D-A00B-4F56-8CA3-D6C95EE4E7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8"/>
          <a:stretch/>
        </p:blipFill>
        <p:spPr bwMode="auto">
          <a:xfrm>
            <a:off x="10250717" y="4965241"/>
            <a:ext cx="1654945" cy="1633956"/>
          </a:xfrm>
          <a:prstGeom prst="rect">
            <a:avLst/>
          </a:prstGeom>
          <a:noFill/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7BCF6307-6B0D-4395-B800-1B545F00FB6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909352" y="1030458"/>
            <a:ext cx="5482381" cy="4797083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782313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24F1E-D266-4BC2-836D-10EBD4A29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Hrvatska </a:t>
            </a:r>
            <a:r>
              <a:rPr lang="en-US" dirty="0" err="1"/>
              <a:t>pošta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0420F-C952-458A-9F95-C8B4EBC26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44" y="1690688"/>
            <a:ext cx="11253716" cy="5032375"/>
          </a:xfrm>
        </p:spPr>
        <p:txBody>
          <a:bodyPr>
            <a:normAutofit fontScale="550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b="1" dirty="0">
                <a:solidFill>
                  <a:srgbClr val="232323"/>
                </a:solidFill>
                <a:effectLst/>
                <a:latin typeface="Mukta Vaani"/>
              </a:rPr>
              <a:t>Hrvatska </a:t>
            </a:r>
            <a:r>
              <a:rPr lang="en-US" b="1" dirty="0" err="1">
                <a:solidFill>
                  <a:srgbClr val="232323"/>
                </a:solidFill>
                <a:effectLst/>
                <a:latin typeface="Mukta Vaani"/>
              </a:rPr>
              <a:t>pošta</a:t>
            </a:r>
            <a:r>
              <a:rPr lang="en-US" b="1" dirty="0">
                <a:solidFill>
                  <a:srgbClr val="232323"/>
                </a:solidFill>
                <a:effectLst/>
                <a:latin typeface="Mukta Vaani"/>
              </a:rPr>
              <a:t> </a:t>
            </a:r>
            <a:r>
              <a:rPr lang="en-US" b="1" dirty="0" err="1">
                <a:solidFill>
                  <a:srgbClr val="232323"/>
                </a:solidFill>
                <a:effectLst/>
                <a:latin typeface="Mukta Vaani"/>
              </a:rPr>
              <a:t>organizacijski</a:t>
            </a:r>
            <a:r>
              <a:rPr lang="en-US" b="1" dirty="0">
                <a:solidFill>
                  <a:srgbClr val="232323"/>
                </a:solidFill>
                <a:effectLst/>
                <a:latin typeface="Mukta Vaani"/>
              </a:rPr>
              <a:t> je </a:t>
            </a:r>
            <a:r>
              <a:rPr lang="en-US" b="1" dirty="0" err="1">
                <a:solidFill>
                  <a:srgbClr val="232323"/>
                </a:solidFill>
                <a:effectLst/>
                <a:latin typeface="Mukta Vaani"/>
              </a:rPr>
              <a:t>podijeljena</a:t>
            </a:r>
            <a:r>
              <a:rPr lang="en-US" b="1" dirty="0">
                <a:solidFill>
                  <a:srgbClr val="232323"/>
                </a:solidFill>
                <a:effectLst/>
                <a:latin typeface="Mukta Vaani"/>
              </a:rPr>
              <a:t> u </a:t>
            </a:r>
            <a:r>
              <a:rPr lang="en-US" b="1" dirty="0" err="1">
                <a:solidFill>
                  <a:srgbClr val="232323"/>
                </a:solidFill>
                <a:effectLst/>
                <a:latin typeface="Mukta Vaani"/>
              </a:rPr>
              <a:t>četiri</a:t>
            </a:r>
            <a:r>
              <a:rPr lang="en-US" b="1" dirty="0">
                <a:solidFill>
                  <a:srgbClr val="232323"/>
                </a:solidFill>
                <a:effectLst/>
                <a:latin typeface="Mukta Vaani"/>
              </a:rPr>
              <a:t> </a:t>
            </a:r>
            <a:r>
              <a:rPr lang="en-US" b="1" dirty="0" err="1">
                <a:solidFill>
                  <a:srgbClr val="232323"/>
                </a:solidFill>
                <a:effectLst/>
                <a:latin typeface="Mukta Vaani"/>
              </a:rPr>
              <a:t>divizije</a:t>
            </a:r>
            <a:r>
              <a:rPr lang="en-US" b="1" dirty="0">
                <a:solidFill>
                  <a:srgbClr val="232323"/>
                </a:solidFill>
                <a:effectLst/>
                <a:latin typeface="Mukta Vaani"/>
              </a:rPr>
              <a:t> u </a:t>
            </a:r>
            <a:r>
              <a:rPr lang="en-US" b="1" dirty="0" err="1">
                <a:solidFill>
                  <a:srgbClr val="232323"/>
                </a:solidFill>
                <a:effectLst/>
                <a:latin typeface="Mukta Vaani"/>
              </a:rPr>
              <a:t>skladu</a:t>
            </a:r>
            <a:r>
              <a:rPr lang="en-US" b="1" dirty="0">
                <a:solidFill>
                  <a:srgbClr val="232323"/>
                </a:solidFill>
                <a:effectLst/>
                <a:latin typeface="Mukta Vaani"/>
              </a:rPr>
              <a:t> s </a:t>
            </a:r>
            <a:r>
              <a:rPr lang="en-US" b="1" dirty="0" err="1">
                <a:solidFill>
                  <a:srgbClr val="232323"/>
                </a:solidFill>
                <a:effectLst/>
                <a:latin typeface="Mukta Vaani"/>
              </a:rPr>
              <a:t>poslovnim</a:t>
            </a:r>
            <a:r>
              <a:rPr lang="en-US" b="1" dirty="0">
                <a:solidFill>
                  <a:srgbClr val="232323"/>
                </a:solidFill>
                <a:effectLst/>
                <a:latin typeface="Mukta Vaani"/>
              </a:rPr>
              <a:t> </a:t>
            </a:r>
            <a:r>
              <a:rPr lang="en-US" b="1" dirty="0" err="1">
                <a:solidFill>
                  <a:srgbClr val="232323"/>
                </a:solidFill>
                <a:effectLst/>
                <a:latin typeface="Mukta Vaani"/>
              </a:rPr>
              <a:t>procesima</a:t>
            </a:r>
            <a:r>
              <a:rPr lang="en-US" b="1" dirty="0">
                <a:solidFill>
                  <a:srgbClr val="232323"/>
                </a:solidFill>
                <a:effectLst/>
                <a:latin typeface="Mukta Vaani"/>
              </a:rPr>
              <a:t> koji se u </a:t>
            </a:r>
            <a:r>
              <a:rPr lang="en-US" b="1" dirty="0" err="1">
                <a:solidFill>
                  <a:srgbClr val="232323"/>
                </a:solidFill>
                <a:effectLst/>
                <a:latin typeface="Mukta Vaani"/>
              </a:rPr>
              <a:t>njima</a:t>
            </a:r>
            <a:r>
              <a:rPr lang="en-US" b="1" dirty="0">
                <a:solidFill>
                  <a:srgbClr val="232323"/>
                </a:solidFill>
                <a:effectLst/>
                <a:latin typeface="Mukta Vaani"/>
              </a:rPr>
              <a:t> </a:t>
            </a:r>
            <a:r>
              <a:rPr lang="en-US" b="1" dirty="0" err="1">
                <a:solidFill>
                  <a:srgbClr val="232323"/>
                </a:solidFill>
                <a:effectLst/>
                <a:latin typeface="Mukta Vaani"/>
              </a:rPr>
              <a:t>obavljaju</a:t>
            </a:r>
            <a:r>
              <a:rPr lang="en-US" b="1" dirty="0">
                <a:solidFill>
                  <a:srgbClr val="232323"/>
                </a:solidFill>
                <a:effectLst/>
                <a:latin typeface="Mukta Vaani"/>
              </a:rPr>
              <a:t>.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en-US" b="1" i="0" dirty="0" err="1">
                <a:solidFill>
                  <a:srgbClr val="232323"/>
                </a:solidFill>
                <a:effectLst/>
                <a:latin typeface="Muli"/>
              </a:rPr>
              <a:t>Divizija</a:t>
            </a:r>
            <a:r>
              <a:rPr lang="en-US" b="1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1" i="0" dirty="0" err="1">
                <a:solidFill>
                  <a:srgbClr val="232323"/>
                </a:solidFill>
                <a:effectLst/>
                <a:latin typeface="Muli"/>
              </a:rPr>
              <a:t>pošta</a:t>
            </a:r>
            <a:br>
              <a:rPr lang="en-US" dirty="0"/>
            </a:b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Najveća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od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četiriju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divizija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,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zadužena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je za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prijevoz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,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razvrstavanje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dostavu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pismovnih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pošiljaka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.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Divizija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pošta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kontinuirano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radi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na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povećanju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prihoda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iz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temeljne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djelatnosti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,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prilagođavanju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potrebama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klijenata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,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uvođenju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usluga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s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dodanom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vrijednosti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 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na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 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poboljšanju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troškovne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učinkovitosti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.</a:t>
            </a:r>
            <a:br>
              <a:rPr lang="en-US" b="0" i="0" dirty="0">
                <a:solidFill>
                  <a:srgbClr val="232323"/>
                </a:solidFill>
                <a:effectLst/>
                <a:latin typeface="Muli"/>
              </a:rPr>
            </a:b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 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en-US" b="1" i="0" dirty="0" err="1">
                <a:solidFill>
                  <a:srgbClr val="232323"/>
                </a:solidFill>
                <a:effectLst/>
                <a:latin typeface="Muli"/>
              </a:rPr>
              <a:t>Divizija</a:t>
            </a:r>
            <a:r>
              <a:rPr lang="en-US" b="1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1" i="0" dirty="0" err="1">
                <a:solidFill>
                  <a:srgbClr val="232323"/>
                </a:solidFill>
                <a:effectLst/>
                <a:latin typeface="Muli"/>
              </a:rPr>
              <a:t>mreža</a:t>
            </a:r>
            <a:br>
              <a:rPr lang="en-US" dirty="0"/>
            </a:b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Upravlja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najvećom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najrasprostranjenijom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prodajnom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mrežom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u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Republici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Hrvatskoj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.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Poštanski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uredi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,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njih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1016, 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nalaze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se u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više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od 950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mjesta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,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što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Hrvatskoj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pošti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daje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dodatnu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konkurentsku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prednost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u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pozicioniranju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na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tržištu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pružatelja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 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poštanskih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,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financijskih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,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osiguravateljskih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,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telekomunikacijskih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, 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maloprodajnih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drugih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usluga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proizvoda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.</a:t>
            </a:r>
            <a:br>
              <a:rPr lang="en-US" b="0" i="0" dirty="0">
                <a:solidFill>
                  <a:srgbClr val="232323"/>
                </a:solidFill>
                <a:effectLst/>
                <a:latin typeface="Muli"/>
              </a:rPr>
            </a:b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 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en-US" b="1" i="0" dirty="0" err="1">
                <a:solidFill>
                  <a:srgbClr val="232323"/>
                </a:solidFill>
                <a:effectLst/>
                <a:latin typeface="Muli"/>
              </a:rPr>
              <a:t>Divizija</a:t>
            </a:r>
            <a:r>
              <a:rPr lang="en-US" b="1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1" i="0" dirty="0" err="1">
                <a:solidFill>
                  <a:srgbClr val="232323"/>
                </a:solidFill>
                <a:effectLst/>
                <a:latin typeface="Muli"/>
              </a:rPr>
              <a:t>ekspres</a:t>
            </a:r>
            <a:br>
              <a:rPr lang="en-US" dirty="0"/>
            </a:b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Zadužena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je za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uslugu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ekspresne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dostave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pošiljaka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- Paket24. I 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količinom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pošiljaka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kvalitetom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 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usluge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Paket24 Hrvatska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pošta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 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vodeća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je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na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tržištu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paketnih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 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ubrzanih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pošiljaka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.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Ovom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uslugom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obuhvaćen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je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cijeli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teritorij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Republike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Hrvatske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.</a:t>
            </a:r>
            <a:br>
              <a:rPr lang="en-US" b="0" i="0" dirty="0">
                <a:solidFill>
                  <a:srgbClr val="232323"/>
                </a:solidFill>
                <a:effectLst/>
                <a:latin typeface="Muli"/>
              </a:rPr>
            </a:b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 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en-US" b="1" i="0" dirty="0" err="1">
                <a:solidFill>
                  <a:srgbClr val="232323"/>
                </a:solidFill>
                <a:effectLst/>
                <a:latin typeface="Muli"/>
              </a:rPr>
              <a:t>Divizija</a:t>
            </a:r>
            <a:r>
              <a:rPr lang="en-US" b="1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1" i="0" dirty="0" err="1">
                <a:solidFill>
                  <a:srgbClr val="232323"/>
                </a:solidFill>
                <a:effectLst/>
                <a:latin typeface="Muli"/>
              </a:rPr>
              <a:t>podrška</a:t>
            </a:r>
            <a:br>
              <a:rPr lang="en-US" dirty="0"/>
            </a:b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Jedina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centralizirana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među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divizijama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,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zadužena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je za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upravljanje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nekretninama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,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vođenje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računovodstva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,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poslovima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kontrolinga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,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kao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za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održavanje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 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i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modernizaciju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poštanskih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 </a:t>
            </a:r>
            <a:r>
              <a:rPr lang="en-US" b="0" i="0" dirty="0" err="1">
                <a:solidFill>
                  <a:srgbClr val="232323"/>
                </a:solidFill>
                <a:effectLst/>
                <a:latin typeface="Muli"/>
              </a:rPr>
              <a:t>ureda</a:t>
            </a:r>
            <a:r>
              <a:rPr lang="en-US" b="0" i="0" dirty="0">
                <a:solidFill>
                  <a:srgbClr val="232323"/>
                </a:solidFill>
                <a:effectLst/>
                <a:latin typeface="Muli"/>
              </a:rPr>
              <a:t>.</a:t>
            </a:r>
          </a:p>
          <a:p>
            <a:pPr>
              <a:lnSpc>
                <a:spcPct val="120000"/>
              </a:lnSpc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365431-FAD3-4910-A450-9DEB71EC7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915" y="245233"/>
            <a:ext cx="2124414" cy="1189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5267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5285B-A485-4133-B350-8C0D14E6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Hrvatska pošta - zadaci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4AFBD-15C3-401E-8C36-0B97A10FB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hr-H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Projekcija buduće mreže dostavnih točaka (depo/hub) i definiranje </a:t>
            </a:r>
            <a:r>
              <a:rPr lang="en-US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modela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univerzalne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tipske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dostavne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točke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(depo/hub) HP-a</a:t>
            </a:r>
            <a:endParaRPr lang="hr-H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hr-H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Zadatak je u domeni divizije podrška. Trenutno postoji oko 30 dostavnih točaka u transportnoj mreži Hrvatske pošte. Dostavne točke se otvaraju prema potrebama, a sam proces je iznimno dugotrajan. Navedeni proces bi se uvelike olakšao i ubrzao ako bi postojala projekcija stvarnih potreba i predviđanja koliko će mreža biti raširena za 10 ili 20 godina, a sve u ovisnosti o broju pošiljaka (pismovne i paketne), te broja poštara.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hr-H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zadatku je potrebno pratiti trendove te napraviti predikciju koliko je dostavnih točaka potrebno u budućnosti, kao i projekcija lokacije. Moguće je p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hr-H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edložiti iste veličine dostavnih točaka ili određeni broj velikih i malih dostavnih točaka. Potrebno je prilikom rješavanja uzeti u obzir Strategiju Hrvatske pošte gdje teže zelenom prijevozu, smanjenju potrošnje goriva i dr.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hr-H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Drugi dio zadatka tiče se univerzalne tipske dostavne točke gdje bi nakon definiranja broja dostavnih točaka i lokacija bilo potrebno odrediti skladišne kapacitete istih. Univerzalna točka značila bi da se definiraju kriteriji jedinstvene dostavne točke po kojima bi sve točke u mreži bile unutar tih standarda (veličina, kapaciteti, oblik građevine, raspored unutar dostavne točke). Potrebno je uzeti u obzir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mogućnosti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infrastrukturnog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proširenja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opremanja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sustavima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automatizacije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mehanizacije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r-H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712D87-CB94-4F5B-B3B7-B8DFB6F3A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915" y="245233"/>
            <a:ext cx="2124414" cy="1189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1842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5285B-A485-4133-B350-8C0D14E6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Hrvatska pošta - zadaci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4AFBD-15C3-401E-8C36-0B97A10FB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hr-H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Komparativna analiza p</a:t>
            </a:r>
            <a:r>
              <a:rPr lang="en-US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roces</a:t>
            </a:r>
            <a:r>
              <a:rPr lang="hr-H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rinfuznog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punjenja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kamiona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prijevoz </a:t>
            </a:r>
            <a:r>
              <a:rPr lang="en-US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paketa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odnosu na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prijevoz </a:t>
            </a:r>
            <a:r>
              <a:rPr lang="hr-H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paketa 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kontejnerima</a:t>
            </a:r>
            <a:endParaRPr lang="hr-H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hr-H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Zadatak je u domeni divizije ekspres-dostava. Trenutno se u prijevozu paketa koriste poštanski kontejneri dimenzija 120x100x200 cm. Godišnji prosjek paketa u jednom kontejneru je 55, dok je u vrijeme sezone to oko 65 paketa jer su paketi manjeg volumena.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hr-H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zadatku je potrebno provesti analizu b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rzin</a:t>
            </a:r>
            <a:r>
              <a:rPr lang="hr-H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punjenja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pražnjenja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hr-H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 drugih čimbenika koji utječu na efikasnost samog procesa. Trenutna </a:t>
            </a:r>
            <a:r>
              <a:rPr lang="hr-HR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kontejnerizacija</a:t>
            </a:r>
            <a:r>
              <a:rPr lang="hr-H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procesa uzrokuje potrebu za povećanim resursima i kapacitetima pa je nužno za zadatak provesti analizu navedenog kao i zauzeće kapaciteta. Potrebno je prikazati prednosti i nedostatke svakog modela kao i usporediti kako se mijenjaju potrebe za određenim modelom u ovisnosti o relaciji i  volumenu (količini paketa). </a:t>
            </a:r>
          </a:p>
          <a:p>
            <a:pPr lvl="1"/>
            <a:endParaRPr lang="hr-HR" sz="32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lvl="1"/>
            <a:endParaRPr lang="hr-HR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712D87-CB94-4F5B-B3B7-B8DFB6F3A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915" y="245233"/>
            <a:ext cx="2124414" cy="1189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1841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ACB15-B60F-4909-9E8B-44F0C1B00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Hrvatska lutrija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A86DDCE-488D-4D07-B1FD-C92859B4C8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569" y="1735137"/>
            <a:ext cx="11276862" cy="446410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D3EA3E-9AF5-4DB0-BBB6-221AAED917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0" y="409574"/>
            <a:ext cx="1497037" cy="9984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0715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ACB15-B60F-4909-9E8B-44F0C1B00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Hrvatska lutrija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D3EA3E-9AF5-4DB0-BBB6-221AAED91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0" y="409574"/>
            <a:ext cx="1497037" cy="998414"/>
          </a:xfrm>
          <a:prstGeom prst="rect">
            <a:avLst/>
          </a:prstGeom>
          <a:noFill/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53F93DC-5E49-4D80-89A9-5B75BC335D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8945" y="1735137"/>
            <a:ext cx="11034109" cy="4508036"/>
          </a:xfrm>
        </p:spPr>
      </p:pic>
    </p:spTree>
    <p:extLst>
      <p:ext uri="{BB962C8B-B14F-4D97-AF65-F5344CB8AC3E}">
        <p14:creationId xmlns:p14="http://schemas.microsoft.com/office/powerpoint/2010/main" val="1893291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96E7D8-D037-4B6F-ADB9-6C2F3FA9C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hr-HR" sz="5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Q&amp;A</a:t>
            </a:r>
            <a:br>
              <a:rPr lang="hr-HR" sz="5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sz="5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Pitanja i odgovori</a:t>
            </a:r>
            <a:endParaRPr lang="en-US" sz="5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DCBA1-D4C5-4F80-AB73-629A2B8F0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hr-HR" sz="2200"/>
              <a:t>Organizacijski odbor Transportikuma</a:t>
            </a:r>
          </a:p>
          <a:p>
            <a:pPr marL="0" indent="0">
              <a:buNone/>
            </a:pPr>
            <a:r>
              <a:rPr lang="hr-HR" sz="2200">
                <a:hlinkClick r:id="rId2"/>
              </a:rPr>
              <a:t>lbukvic@fpz.unizg.hr</a:t>
            </a:r>
            <a:endParaRPr lang="hr-HR" sz="2200"/>
          </a:p>
          <a:p>
            <a:pPr marL="0" indent="0">
              <a:buNone/>
            </a:pPr>
            <a:r>
              <a:rPr lang="hr-HR" sz="2200">
                <a:hlinkClick r:id="rId3"/>
              </a:rPr>
              <a:t>mjakara@fpz.unizg.hr</a:t>
            </a:r>
            <a:endParaRPr lang="hr-HR" sz="2200"/>
          </a:p>
          <a:p>
            <a:pPr marL="0" indent="0">
              <a:buNone/>
            </a:pPr>
            <a:r>
              <a:rPr lang="hr-HR" sz="2200">
                <a:hlinkClick r:id="rId4"/>
              </a:rPr>
              <a:t>jpasagic@fpz.unizg.hr</a:t>
            </a:r>
            <a:endParaRPr lang="hr-HR" sz="2200"/>
          </a:p>
          <a:p>
            <a:pPr marL="0" indent="0">
              <a:buNone/>
            </a:pPr>
            <a:endParaRPr lang="hr-HR" sz="2200"/>
          </a:p>
          <a:p>
            <a:pPr marL="0" indent="0">
              <a:buNone/>
            </a:pPr>
            <a:endParaRPr lang="en-US" sz="22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53251B-1DE0-4B85-8AE0-DDDE9E5E0C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1084" b="25724"/>
          <a:stretch/>
        </p:blipFill>
        <p:spPr>
          <a:xfrm>
            <a:off x="7884004" y="3310128"/>
            <a:ext cx="4307996" cy="354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66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3846F-99D8-4BEA-BD0E-69BCE0A01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hr-HR" dirty="0"/>
              <a:t>Zahvaljujemo na prijavi!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D460546-C4A5-4334-8C6F-C56B608D2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934" y="3015176"/>
            <a:ext cx="6586490" cy="23044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u="sng" dirty="0"/>
              <a:t>Obaveze studenata:</a:t>
            </a:r>
          </a:p>
          <a:p>
            <a:r>
              <a:rPr lang="hr-HR" sz="2000" dirty="0"/>
              <a:t>Formirati timove (3-4 člana po timu) i odabrati predstavnika za kontakt</a:t>
            </a:r>
          </a:p>
          <a:p>
            <a:r>
              <a:rPr lang="hr-HR" sz="2000" dirty="0"/>
              <a:t>Analizirati ponuđene zadatke</a:t>
            </a:r>
          </a:p>
          <a:p>
            <a:r>
              <a:rPr lang="hr-HR" sz="2000" dirty="0"/>
              <a:t>Odabir zadataka i prijedlog seta podataka (rok 7.2.)</a:t>
            </a:r>
          </a:p>
          <a:p>
            <a:r>
              <a:rPr lang="hr-HR" sz="2000" dirty="0"/>
              <a:t>FAZA RJEŠAVANJA – zahtijeva čestu komunikaciju</a:t>
            </a:r>
          </a:p>
          <a:p>
            <a:endParaRPr lang="hr-HR" sz="2000" dirty="0"/>
          </a:p>
        </p:txBody>
      </p:sp>
      <p:pic>
        <p:nvPicPr>
          <p:cNvPr id="5" name="Content Placeholder 4" descr="Shape&#10;&#10;Description automatically generated">
            <a:extLst>
              <a:ext uri="{FF2B5EF4-FFF2-40B4-BE49-F238E27FC236}">
                <a16:creationId xmlns:a16="http://schemas.microsoft.com/office/drawing/2014/main" id="{CB4BC176-8411-4758-A4EA-979D0B1CCD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85" t="1182" r="-899" b="10968"/>
          <a:stretch/>
        </p:blipFill>
        <p:spPr>
          <a:xfrm>
            <a:off x="0" y="457201"/>
            <a:ext cx="4925961" cy="6024714"/>
          </a:xfrm>
          <a:prstGeom prst="rect">
            <a:avLst/>
          </a:prstGeom>
          <a:effectLst/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2595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263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2813C-7CD8-4A04-9CA0-C503F771A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Vremenski tijek projekta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8B1082D-9F33-439E-8EB7-A2D56A2318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5266880"/>
              </p:ext>
            </p:extLst>
          </p:nvPr>
        </p:nvGraphicFramePr>
        <p:xfrm>
          <a:off x="456478" y="1690688"/>
          <a:ext cx="11279044" cy="4667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6075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1045D-A93D-474A-8D30-A06E0B91B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Podravka d.d.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CBED4FA-62D6-4642-BE95-F9BFA4DF92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9078" y="1690688"/>
            <a:ext cx="10254722" cy="4367200"/>
          </a:xfrm>
        </p:spPr>
      </p:pic>
      <p:pic>
        <p:nvPicPr>
          <p:cNvPr id="4" name="Picture 3" descr="A red digital clock&#10;&#10;Description automatically generated with low confidence">
            <a:extLst>
              <a:ext uri="{FF2B5EF4-FFF2-40B4-BE49-F238E27FC236}">
                <a16:creationId xmlns:a16="http://schemas.microsoft.com/office/drawing/2014/main" id="{DC36D153-6DD0-4D1D-9BE3-E4CA1008D5C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433" y="477519"/>
            <a:ext cx="1469367" cy="6415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2360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1045D-A93D-474A-8D30-A06E0B91B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Podravka d.d.</a:t>
            </a:r>
            <a:endParaRPr lang="en-US" dirty="0"/>
          </a:p>
        </p:txBody>
      </p:sp>
      <p:pic>
        <p:nvPicPr>
          <p:cNvPr id="4" name="Picture 3" descr="A red digital clock&#10;&#10;Description automatically generated with low confidence">
            <a:extLst>
              <a:ext uri="{FF2B5EF4-FFF2-40B4-BE49-F238E27FC236}">
                <a16:creationId xmlns:a16="http://schemas.microsoft.com/office/drawing/2014/main" id="{DC36D153-6DD0-4D1D-9BE3-E4CA1008D5C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433" y="477519"/>
            <a:ext cx="1469367" cy="641597"/>
          </a:xfrm>
          <a:prstGeom prst="rect">
            <a:avLst/>
          </a:prstGeom>
          <a:noFill/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3C4F459-D8B4-4509-B227-082F5DDF40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7606" y="1856096"/>
            <a:ext cx="10904091" cy="4389959"/>
          </a:xfrm>
        </p:spPr>
      </p:pic>
    </p:spTree>
    <p:extLst>
      <p:ext uri="{BB962C8B-B14F-4D97-AF65-F5344CB8AC3E}">
        <p14:creationId xmlns:p14="http://schemas.microsoft.com/office/powerpoint/2010/main" val="492961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4285A-128F-4645-A4DB-044402C52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INA-Industrija nafte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CCB31-AB54-434D-A644-9056592D1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194" y="1690688"/>
            <a:ext cx="11012606" cy="487542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spcBef>
                <a:spcPts val="2300"/>
              </a:spcBef>
              <a:spcAft>
                <a:spcPts val="600"/>
              </a:spcAft>
              <a:buNone/>
            </a:pPr>
            <a:r>
              <a:rPr lang="hr-HR" sz="18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SimHei" panose="020B0503020204020204" pitchFamily="49" charset="-122"/>
                <a:cs typeface="Times New Roman" panose="02020603050405020304" pitchFamily="18" charset="0"/>
              </a:rPr>
              <a:t>1.  Optimizacija mreže opskrbe UNP boca</a:t>
            </a:r>
            <a:endParaRPr lang="en-US" sz="1800" b="1" dirty="0">
              <a:solidFill>
                <a:srgbClr val="595959"/>
              </a:solidFill>
              <a:effectLst/>
              <a:latin typeface="Arial" panose="020B0604020202020204" pitchFamily="34" charset="0"/>
              <a:ea typeface="SimHei" panose="020B0503020204020204" pitchFamily="49" charset="-122"/>
              <a:cs typeface="Times New Roman" panose="02020603050405020304" pitchFamily="18" charset="0"/>
            </a:endParaRPr>
          </a:p>
          <a:p>
            <a:pPr marL="228600" indent="-228600" algn="just">
              <a:lnSpc>
                <a:spcPct val="150000"/>
              </a:lnSpc>
              <a:spcAft>
                <a:spcPts val="600"/>
              </a:spcAft>
              <a:tabLst>
                <a:tab pos="228600" algn="l"/>
                <a:tab pos="457200" algn="l"/>
              </a:tabLst>
            </a:pPr>
            <a:r>
              <a:rPr lang="hr-HR" sz="18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UNP (plin u bocama, mali spremnici) kao energent ima vrlo raširenu upotrebu, kao izvor energije u </a:t>
            </a:r>
            <a:r>
              <a:rPr lang="hr-HR" sz="1800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industriji</a:t>
            </a:r>
            <a:r>
              <a:rPr lang="hr-HR" sz="18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 i domaćinstvu, zatim i kao zamjena za skuplja goriva u </a:t>
            </a:r>
            <a:r>
              <a:rPr lang="hr-HR" sz="1800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automobilima</a:t>
            </a:r>
            <a:r>
              <a:rPr lang="hr-HR" sz="18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a u zadnje vrijeme zamjenjuje razne tipove </a:t>
            </a:r>
            <a:r>
              <a:rPr lang="hr-HR" sz="1800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freona</a:t>
            </a:r>
            <a:r>
              <a:rPr lang="hr-HR" sz="18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 kao aerosol u raznim bocama pod pritiskom, da bi se smanjio štetan utjecaj čovjeka na okoliš. Zadatak je optimizacija opskrbnih procesa u četiri punionice u vlasništvu Ine, a koje se nalaze u Slavonskom Brodu, Zagrebu, Rijeci i Kaštel Sućurcu i time optimizacija opskrbe tržišta s terminala. Boce se pune u prvoj polovici smjene (4-5 sati), a ostatak smjene odnosi se na dodatne aktivnosti periodičkog ispitivanja boca u radionici te preusmjeravanje i dostavu boca, naglasak je na opsežnoj dokumentaciji za prijevoz opasne i zapaljive robe. Prilikom rješavanja zadatka dostupni su podaci iz prethodnih godina koji prikazuju potražnju i ponudu na području RH, te kapacitete u proizvodnji po satu i godišnje. </a:t>
            </a:r>
            <a:endParaRPr lang="en-US" sz="1800" dirty="0">
              <a:solidFill>
                <a:srgbClr val="595959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28600" indent="-228600" algn="just">
              <a:lnSpc>
                <a:spcPct val="150000"/>
              </a:lnSpc>
              <a:spcAft>
                <a:spcPts val="600"/>
              </a:spcAft>
              <a:tabLst>
                <a:tab pos="228600" algn="l"/>
                <a:tab pos="457200" algn="l"/>
              </a:tabLst>
            </a:pPr>
            <a:r>
              <a:rPr lang="hr-HR" sz="18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Potrebno je pronaći koji su dnevni i godišnji limiti u kapacitetu punionica, koja su ograničenja prilikom procesa u punionicama boca, punilištima za autocisterne te koji su dodatni troškovi prilikom punjenja i distribucije UNP-a.</a:t>
            </a:r>
            <a:endParaRPr lang="en-US" sz="1800" dirty="0">
              <a:solidFill>
                <a:srgbClr val="595959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28600" indent="-228600" algn="just">
              <a:lnSpc>
                <a:spcPct val="150000"/>
              </a:lnSpc>
              <a:spcAft>
                <a:spcPts val="600"/>
              </a:spcAft>
              <a:tabLst>
                <a:tab pos="228600" algn="l"/>
                <a:tab pos="457200" algn="l"/>
              </a:tabLst>
            </a:pPr>
            <a:r>
              <a:rPr lang="hr-HR" sz="18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U rješenju treba ponuditi prijedlog optimizacije opskrbne mreže na način da se napravi analiza sve četiri lokacije te da se kroz optimalni model opskrbe prikaže opskrba tržišta s 3 lokacije (jedna lokacija se ukida), ali pod uvjetom da se u modelu prikaže dostatnost kapaciteta ostalih punionica koje bi preuzele procese punjenja i zalihe iz ugašene punionice.</a:t>
            </a:r>
            <a:endParaRPr lang="en-US" sz="1800" dirty="0">
              <a:solidFill>
                <a:srgbClr val="595959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Ina logo">
            <a:extLst>
              <a:ext uri="{FF2B5EF4-FFF2-40B4-BE49-F238E27FC236}">
                <a16:creationId xmlns:a16="http://schemas.microsoft.com/office/drawing/2014/main" id="{28948A2D-9F94-4D82-B5E0-1EB8175DE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0" y="460082"/>
            <a:ext cx="1543050" cy="4178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340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034E5-32AE-43AD-8420-0FEE0AE03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Limitacije punionica (1. zadatak)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DD0A5-CB37-44D7-8A1B-1A95FC8A3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b="1" dirty="0" err="1"/>
              <a:t>Slavonski</a:t>
            </a:r>
            <a:r>
              <a:rPr lang="en-US" sz="1800" b="1" dirty="0"/>
              <a:t> </a:t>
            </a:r>
            <a:r>
              <a:rPr lang="en-US" sz="1800" b="1" dirty="0" err="1"/>
              <a:t>Brod</a:t>
            </a:r>
            <a:r>
              <a:rPr lang="en-US" sz="1800" b="1" dirty="0"/>
              <a:t> </a:t>
            </a:r>
            <a:r>
              <a:rPr lang="en-US" sz="1800" dirty="0" err="1"/>
              <a:t>predstavlja</a:t>
            </a:r>
            <a:r>
              <a:rPr lang="en-US" sz="1800" dirty="0"/>
              <a:t> </a:t>
            </a:r>
            <a:r>
              <a:rPr lang="en-US" sz="1800" dirty="0" err="1"/>
              <a:t>usko</a:t>
            </a:r>
            <a:r>
              <a:rPr lang="en-US" sz="1800" dirty="0"/>
              <a:t> </a:t>
            </a:r>
            <a:r>
              <a:rPr lang="en-US" sz="1800" dirty="0" err="1"/>
              <a:t>grlo</a:t>
            </a:r>
            <a:r>
              <a:rPr lang="en-US" sz="1800" dirty="0"/>
              <a:t>, </a:t>
            </a:r>
            <a:r>
              <a:rPr lang="en-US" sz="1800" dirty="0" err="1"/>
              <a:t>ali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prostor</a:t>
            </a:r>
            <a:r>
              <a:rPr lang="en-US" sz="1800" dirty="0"/>
              <a:t> za </a:t>
            </a:r>
            <a:r>
              <a:rPr lang="en-US" sz="1800" dirty="0" err="1"/>
              <a:t>razvoj</a:t>
            </a:r>
            <a:r>
              <a:rPr lang="en-US" sz="1800" dirty="0"/>
              <a:t>. </a:t>
            </a:r>
            <a:r>
              <a:rPr lang="en-US" sz="1800" dirty="0" err="1"/>
              <a:t>Postoji</a:t>
            </a:r>
            <a:r>
              <a:rPr lang="en-US" sz="1800" dirty="0"/>
              <a:t> </a:t>
            </a:r>
            <a:r>
              <a:rPr lang="en-US" sz="1800" dirty="0" err="1"/>
              <a:t>željeznički</a:t>
            </a:r>
            <a:r>
              <a:rPr lang="en-US" sz="1800" dirty="0"/>
              <a:t> </a:t>
            </a:r>
            <a:r>
              <a:rPr lang="en-US" sz="1800" dirty="0" err="1"/>
              <a:t>kolosijek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dovoljno</a:t>
            </a:r>
            <a:r>
              <a:rPr lang="en-US" sz="1800" dirty="0"/>
              <a:t> </a:t>
            </a:r>
            <a:r>
              <a:rPr lang="en-US" sz="1800" dirty="0" err="1"/>
              <a:t>skladišnog</a:t>
            </a:r>
            <a:r>
              <a:rPr lang="en-US" sz="1800" dirty="0"/>
              <a:t> </a:t>
            </a:r>
            <a:r>
              <a:rPr lang="en-US" sz="1800" dirty="0" err="1"/>
              <a:t>prostora</a:t>
            </a:r>
            <a:r>
              <a:rPr lang="en-US" sz="1800" dirty="0"/>
              <a:t>, </a:t>
            </a:r>
            <a:r>
              <a:rPr lang="en-US" sz="1800" dirty="0" err="1"/>
              <a:t>ali</a:t>
            </a:r>
            <a:r>
              <a:rPr lang="en-US" sz="1800" dirty="0"/>
              <a:t> je </a:t>
            </a:r>
            <a:r>
              <a:rPr lang="en-US" sz="1800" dirty="0" err="1"/>
              <a:t>tržište</a:t>
            </a:r>
            <a:r>
              <a:rPr lang="en-US" sz="1800" dirty="0"/>
              <a:t> </a:t>
            </a:r>
            <a:r>
              <a:rPr lang="en-US" sz="1800" dirty="0" err="1"/>
              <a:t>slabo</a:t>
            </a:r>
            <a:r>
              <a:rPr lang="en-US" sz="1800" dirty="0"/>
              <a:t> </a:t>
            </a:r>
            <a:r>
              <a:rPr lang="en-US" sz="1800" dirty="0" err="1"/>
              <a:t>razvijeno</a:t>
            </a:r>
            <a:r>
              <a:rPr lang="en-US" sz="1800" dirty="0"/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/>
              <a:t>Rijeka</a:t>
            </a:r>
            <a:r>
              <a:rPr lang="en-US" sz="1800" dirty="0"/>
              <a:t>, u </a:t>
            </a:r>
            <a:r>
              <a:rPr lang="en-US" sz="1800" dirty="0" err="1"/>
              <a:t>kojoj</a:t>
            </a:r>
            <a:r>
              <a:rPr lang="en-US" sz="1800" dirty="0"/>
              <a:t> se </a:t>
            </a:r>
            <a:r>
              <a:rPr lang="en-US" sz="1800" dirty="0" err="1"/>
              <a:t>nalazi</a:t>
            </a:r>
            <a:r>
              <a:rPr lang="en-US" sz="1800" dirty="0"/>
              <a:t> </a:t>
            </a:r>
            <a:r>
              <a:rPr lang="en-US" sz="1800" dirty="0" err="1"/>
              <a:t>rafinerija</a:t>
            </a:r>
            <a:r>
              <a:rPr lang="en-US" sz="1800" dirty="0"/>
              <a:t>, </a:t>
            </a:r>
            <a:r>
              <a:rPr lang="en-US" sz="1800" dirty="0" err="1"/>
              <a:t>ima</a:t>
            </a:r>
            <a:r>
              <a:rPr lang="en-US" sz="1800" dirty="0"/>
              <a:t> </a:t>
            </a:r>
            <a:r>
              <a:rPr lang="en-US" sz="1800" dirty="0" err="1"/>
              <a:t>najbolji</a:t>
            </a:r>
            <a:r>
              <a:rPr lang="en-US" sz="1800" dirty="0"/>
              <a:t> </a:t>
            </a:r>
            <a:r>
              <a:rPr lang="en-US" sz="1800" dirty="0" err="1"/>
              <a:t>položaj</a:t>
            </a:r>
            <a:r>
              <a:rPr lang="en-US" sz="1800" dirty="0"/>
              <a:t> </a:t>
            </a:r>
            <a:r>
              <a:rPr lang="en-US" sz="1800" dirty="0" err="1"/>
              <a:t>jer</a:t>
            </a:r>
            <a:r>
              <a:rPr lang="en-US" sz="1800" dirty="0"/>
              <a:t> je </a:t>
            </a:r>
            <a:r>
              <a:rPr lang="en-US" sz="1800" dirty="0" err="1"/>
              <a:t>smještena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samom</a:t>
            </a:r>
            <a:r>
              <a:rPr lang="en-US" sz="1800" dirty="0"/>
              <a:t> </a:t>
            </a:r>
            <a:r>
              <a:rPr lang="en-US" sz="1800" dirty="0" err="1"/>
              <a:t>izvoru</a:t>
            </a:r>
            <a:r>
              <a:rPr lang="en-US" sz="1800" dirty="0"/>
              <a:t> UNP-a </a:t>
            </a:r>
            <a:r>
              <a:rPr lang="en-US" sz="1800" dirty="0" err="1"/>
              <a:t>što</a:t>
            </a:r>
            <a:r>
              <a:rPr lang="en-US" sz="1800" dirty="0"/>
              <a:t> </a:t>
            </a:r>
            <a:r>
              <a:rPr lang="en-US" sz="1800" dirty="0" err="1"/>
              <a:t>omogućuje</a:t>
            </a:r>
            <a:r>
              <a:rPr lang="en-US" sz="1800" dirty="0"/>
              <a:t> </a:t>
            </a:r>
            <a:r>
              <a:rPr lang="en-US" sz="1800" dirty="0" err="1"/>
              <a:t>direktnu</a:t>
            </a:r>
            <a:r>
              <a:rPr lang="en-US" sz="1800" dirty="0"/>
              <a:t> </a:t>
            </a:r>
            <a:r>
              <a:rPr lang="en-US" sz="1800" dirty="0" err="1"/>
              <a:t>opskrbu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nema</a:t>
            </a:r>
            <a:r>
              <a:rPr lang="en-US" sz="1800" dirty="0"/>
              <a:t> </a:t>
            </a:r>
            <a:r>
              <a:rPr lang="en-US" sz="1800" dirty="0" err="1"/>
              <a:t>troškova</a:t>
            </a:r>
            <a:r>
              <a:rPr lang="en-US" sz="1800" dirty="0"/>
              <a:t> </a:t>
            </a:r>
            <a:r>
              <a:rPr lang="en-US" sz="1800" dirty="0" err="1"/>
              <a:t>primarne</a:t>
            </a:r>
            <a:r>
              <a:rPr lang="en-US" sz="1800" dirty="0"/>
              <a:t> </a:t>
            </a:r>
            <a:r>
              <a:rPr lang="en-US" sz="1800" dirty="0" err="1"/>
              <a:t>opskrbe</a:t>
            </a:r>
            <a:r>
              <a:rPr lang="en-US" sz="1800" dirty="0"/>
              <a:t> </a:t>
            </a:r>
            <a:r>
              <a:rPr lang="en-US" sz="1800" dirty="0" err="1"/>
              <a:t>terminala</a:t>
            </a:r>
            <a:r>
              <a:rPr lang="en-US" sz="1800" dirty="0"/>
              <a:t> UNP-</a:t>
            </a:r>
            <a:r>
              <a:rPr lang="en-US" sz="1800" dirty="0" err="1"/>
              <a:t>om.</a:t>
            </a:r>
            <a:r>
              <a:rPr lang="en-US" sz="1800" dirty="0"/>
              <a:t> </a:t>
            </a:r>
            <a:r>
              <a:rPr lang="en-US" sz="1800" dirty="0" err="1"/>
              <a:t>Tržište</a:t>
            </a:r>
            <a:r>
              <a:rPr lang="en-US" sz="1800" dirty="0"/>
              <a:t> je </a:t>
            </a:r>
            <a:r>
              <a:rPr lang="en-US" sz="1800" dirty="0" err="1"/>
              <a:t>razvijeno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postoji</a:t>
            </a:r>
            <a:r>
              <a:rPr lang="en-US" sz="1800" dirty="0"/>
              <a:t> </a:t>
            </a:r>
            <a:r>
              <a:rPr lang="en-US" sz="1800" dirty="0" err="1"/>
              <a:t>željeznički</a:t>
            </a:r>
            <a:r>
              <a:rPr lang="en-US" sz="1800" dirty="0"/>
              <a:t> </a:t>
            </a:r>
            <a:r>
              <a:rPr lang="en-US" sz="1800" dirty="0" err="1"/>
              <a:t>kolosijek</a:t>
            </a:r>
            <a:r>
              <a:rPr lang="en-US" sz="1800" dirty="0"/>
              <a:t>, </a:t>
            </a:r>
            <a:r>
              <a:rPr lang="en-US" sz="1800" dirty="0" err="1"/>
              <a:t>ali</a:t>
            </a:r>
            <a:r>
              <a:rPr lang="en-US" sz="1800" dirty="0"/>
              <a:t> </a:t>
            </a:r>
            <a:r>
              <a:rPr lang="en-US" sz="1800" dirty="0" err="1"/>
              <a:t>nema</a:t>
            </a:r>
            <a:r>
              <a:rPr lang="en-US" sz="1800" dirty="0"/>
              <a:t> </a:t>
            </a:r>
            <a:r>
              <a:rPr lang="en-US" sz="1800" dirty="0" err="1"/>
              <a:t>skladišnih</a:t>
            </a:r>
            <a:r>
              <a:rPr lang="en-US" sz="1800" dirty="0"/>
              <a:t> </a:t>
            </a:r>
            <a:r>
              <a:rPr lang="en-US" sz="1800" dirty="0" err="1"/>
              <a:t>kapaciteta</a:t>
            </a:r>
            <a:r>
              <a:rPr lang="en-US" sz="1800" dirty="0"/>
              <a:t> za </a:t>
            </a:r>
            <a:r>
              <a:rPr lang="en-US" sz="1800" dirty="0" err="1"/>
              <a:t>držanje</a:t>
            </a:r>
            <a:r>
              <a:rPr lang="en-US" sz="1800" dirty="0"/>
              <a:t> </a:t>
            </a:r>
            <a:r>
              <a:rPr lang="en-US" sz="1800" dirty="0" err="1"/>
              <a:t>zaliha</a:t>
            </a:r>
            <a:r>
              <a:rPr lang="en-US" sz="1800" dirty="0"/>
              <a:t>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ni</a:t>
            </a:r>
            <a:r>
              <a:rPr lang="en-US" sz="1800" dirty="0"/>
              <a:t> </a:t>
            </a:r>
            <a:r>
              <a:rPr lang="en-US" sz="1800" dirty="0" err="1"/>
              <a:t>prostora</a:t>
            </a:r>
            <a:r>
              <a:rPr lang="en-US" sz="1800" dirty="0"/>
              <a:t> za </a:t>
            </a:r>
            <a:r>
              <a:rPr lang="en-US" sz="1800" dirty="0" err="1"/>
              <a:t>širenje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izgradnju</a:t>
            </a:r>
            <a:r>
              <a:rPr lang="en-US" sz="1800" dirty="0"/>
              <a:t> u </a:t>
            </a:r>
            <a:r>
              <a:rPr lang="en-US" sz="1800" dirty="0" err="1"/>
              <a:t>neposrednoj</a:t>
            </a:r>
            <a:r>
              <a:rPr lang="en-US" sz="1800" dirty="0"/>
              <a:t> </a:t>
            </a:r>
            <a:r>
              <a:rPr lang="en-US" sz="1800" dirty="0" err="1"/>
              <a:t>blizini</a:t>
            </a:r>
            <a:r>
              <a:rPr lang="en-US" sz="1800" dirty="0"/>
              <a:t> </a:t>
            </a:r>
            <a:r>
              <a:rPr lang="en-US" sz="1800" dirty="0" err="1"/>
              <a:t>punionice</a:t>
            </a:r>
            <a:r>
              <a:rPr lang="en-US" sz="1800" dirty="0"/>
              <a:t>. </a:t>
            </a:r>
            <a:r>
              <a:rPr lang="en-US" sz="1800" dirty="0" err="1"/>
              <a:t>Iako</a:t>
            </a:r>
            <a:r>
              <a:rPr lang="en-US" sz="1800" dirty="0"/>
              <a:t> je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prostoru</a:t>
            </a:r>
            <a:r>
              <a:rPr lang="en-US" sz="1800" dirty="0"/>
              <a:t> </a:t>
            </a:r>
            <a:r>
              <a:rPr lang="en-US" sz="1800" dirty="0" err="1"/>
              <a:t>rafinerije</a:t>
            </a:r>
            <a:r>
              <a:rPr lang="en-US" sz="1800" dirty="0"/>
              <a:t> </a:t>
            </a:r>
            <a:r>
              <a:rPr lang="en-US" sz="1800" dirty="0" err="1"/>
              <a:t>moguće</a:t>
            </a:r>
            <a:r>
              <a:rPr lang="en-US" sz="1800" dirty="0"/>
              <a:t> </a:t>
            </a:r>
            <a:r>
              <a:rPr lang="en-US" sz="1800" dirty="0" err="1"/>
              <a:t>naći</a:t>
            </a:r>
            <a:r>
              <a:rPr lang="en-US" sz="1800" dirty="0"/>
              <a:t> </a:t>
            </a:r>
            <a:r>
              <a:rPr lang="en-US" sz="1800" dirty="0" err="1"/>
              <a:t>raspoloživi</a:t>
            </a:r>
            <a:r>
              <a:rPr lang="en-US" sz="1800" dirty="0"/>
              <a:t> </a:t>
            </a:r>
            <a:r>
              <a:rPr lang="en-US" sz="1800" dirty="0" err="1"/>
              <a:t>prostor</a:t>
            </a:r>
            <a:r>
              <a:rPr lang="en-US" sz="1800" dirty="0"/>
              <a:t> za </a:t>
            </a:r>
            <a:r>
              <a:rPr lang="en-US" sz="1800" dirty="0" err="1"/>
              <a:t>daljnje</a:t>
            </a:r>
            <a:r>
              <a:rPr lang="en-US" sz="1800" dirty="0"/>
              <a:t> </a:t>
            </a:r>
            <a:r>
              <a:rPr lang="en-US" sz="1800" dirty="0" err="1"/>
              <a:t>širenje</a:t>
            </a:r>
            <a:r>
              <a:rPr lang="en-US" sz="1800" dirty="0"/>
              <a:t> </a:t>
            </a:r>
            <a:r>
              <a:rPr lang="en-US" sz="1800" dirty="0" err="1"/>
              <a:t>spremničkog</a:t>
            </a:r>
            <a:r>
              <a:rPr lang="en-US" sz="1800" dirty="0"/>
              <a:t> </a:t>
            </a:r>
            <a:r>
              <a:rPr lang="en-US" sz="1800" dirty="0" err="1"/>
              <a:t>prostora</a:t>
            </a:r>
            <a:r>
              <a:rPr lang="en-US" sz="1800" dirty="0"/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/>
              <a:t>Zagreb</a:t>
            </a:r>
            <a:r>
              <a:rPr lang="en-US" sz="1800" dirty="0"/>
              <a:t> </a:t>
            </a:r>
            <a:r>
              <a:rPr lang="en-US" sz="1800" dirty="0" err="1"/>
              <a:t>trenutno</a:t>
            </a:r>
            <a:r>
              <a:rPr lang="en-US" sz="1800" dirty="0"/>
              <a:t> </a:t>
            </a:r>
            <a:r>
              <a:rPr lang="en-US" sz="1800" dirty="0" err="1"/>
              <a:t>ima</a:t>
            </a:r>
            <a:r>
              <a:rPr lang="en-US" sz="1800" dirty="0"/>
              <a:t> </a:t>
            </a:r>
            <a:r>
              <a:rPr lang="en-US" sz="1800" dirty="0" err="1"/>
              <a:t>opskrbu</a:t>
            </a:r>
            <a:r>
              <a:rPr lang="en-US" sz="1800" dirty="0"/>
              <a:t> </a:t>
            </a:r>
            <a:r>
              <a:rPr lang="en-US" sz="1800" dirty="0" err="1"/>
              <a:t>plinovodom</a:t>
            </a:r>
            <a:r>
              <a:rPr lang="en-US" sz="1800" dirty="0"/>
              <a:t> </a:t>
            </a:r>
            <a:r>
              <a:rPr lang="en-US" sz="1800" dirty="0" err="1"/>
              <a:t>iz</a:t>
            </a:r>
            <a:r>
              <a:rPr lang="en-US" sz="1800" dirty="0"/>
              <a:t> Ivanić </a:t>
            </a:r>
            <a:r>
              <a:rPr lang="en-US" sz="1800" dirty="0" err="1"/>
              <a:t>Grada</a:t>
            </a:r>
            <a:r>
              <a:rPr lang="en-US" sz="1800" dirty="0"/>
              <a:t>, </a:t>
            </a:r>
            <a:r>
              <a:rPr lang="en-US" sz="1800" dirty="0" err="1"/>
              <a:t>ali</a:t>
            </a:r>
            <a:r>
              <a:rPr lang="en-US" sz="1800" dirty="0"/>
              <a:t> </a:t>
            </a:r>
            <a:r>
              <a:rPr lang="en-US" sz="1800" dirty="0" err="1"/>
              <a:t>količine</a:t>
            </a:r>
            <a:r>
              <a:rPr lang="en-US" sz="1800" dirty="0"/>
              <a:t> </a:t>
            </a:r>
            <a:r>
              <a:rPr lang="en-US" sz="1800" dirty="0" err="1"/>
              <a:t>plina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navedenoj</a:t>
            </a:r>
            <a:r>
              <a:rPr lang="en-US" sz="1800" dirty="0"/>
              <a:t> </a:t>
            </a:r>
            <a:r>
              <a:rPr lang="en-US" sz="1800" dirty="0" err="1"/>
              <a:t>lokaciji</a:t>
            </a:r>
            <a:r>
              <a:rPr lang="en-US" sz="1800" dirty="0"/>
              <a:t> </a:t>
            </a:r>
            <a:r>
              <a:rPr lang="en-US" sz="1800" dirty="0" err="1"/>
              <a:t>opadaju</a:t>
            </a:r>
            <a:r>
              <a:rPr lang="en-US" sz="1800" dirty="0"/>
              <a:t> </a:t>
            </a:r>
            <a:r>
              <a:rPr lang="en-US" sz="1800" dirty="0" err="1"/>
              <a:t>što</a:t>
            </a:r>
            <a:r>
              <a:rPr lang="en-US" sz="1800" dirty="0"/>
              <a:t> </a:t>
            </a:r>
            <a:r>
              <a:rPr lang="en-US" sz="1800" dirty="0" err="1"/>
              <a:t>ubuduće</a:t>
            </a:r>
            <a:r>
              <a:rPr lang="en-US" sz="1800" dirty="0"/>
              <a:t> </a:t>
            </a:r>
            <a:r>
              <a:rPr lang="en-US" sz="1800" dirty="0" err="1"/>
              <a:t>neće</a:t>
            </a:r>
            <a:r>
              <a:rPr lang="en-US" sz="1800" dirty="0"/>
              <a:t> </a:t>
            </a:r>
            <a:r>
              <a:rPr lang="en-US" sz="1800" dirty="0" err="1"/>
              <a:t>biti</a:t>
            </a:r>
            <a:r>
              <a:rPr lang="en-US" sz="1800" dirty="0"/>
              <a:t> </a:t>
            </a:r>
            <a:r>
              <a:rPr lang="en-US" sz="1800" dirty="0" err="1"/>
              <a:t>dostatno</a:t>
            </a:r>
            <a:r>
              <a:rPr lang="en-US" sz="1800" dirty="0"/>
              <a:t> za </a:t>
            </a:r>
            <a:r>
              <a:rPr lang="en-US" sz="1800" dirty="0" err="1"/>
              <a:t>kapacitete</a:t>
            </a:r>
            <a:r>
              <a:rPr lang="en-US" sz="1800" dirty="0"/>
              <a:t> </a:t>
            </a:r>
            <a:r>
              <a:rPr lang="en-US" sz="1800" dirty="0" err="1"/>
              <a:t>proizvodnje</a:t>
            </a:r>
            <a:r>
              <a:rPr lang="en-US" sz="1800" dirty="0"/>
              <a:t>. Zagreb </a:t>
            </a:r>
            <a:r>
              <a:rPr lang="en-US" sz="1800" dirty="0" err="1"/>
              <a:t>ima</a:t>
            </a:r>
            <a:r>
              <a:rPr lang="en-US" sz="1800" dirty="0"/>
              <a:t> </a:t>
            </a:r>
            <a:r>
              <a:rPr lang="en-US" sz="1800" dirty="0" err="1"/>
              <a:t>veliko</a:t>
            </a:r>
            <a:r>
              <a:rPr lang="en-US" sz="1800" dirty="0"/>
              <a:t> </a:t>
            </a:r>
            <a:r>
              <a:rPr lang="en-US" sz="1800" dirty="0" err="1"/>
              <a:t>tržište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dobar</a:t>
            </a:r>
            <a:r>
              <a:rPr lang="en-US" sz="1800" dirty="0"/>
              <a:t> </a:t>
            </a:r>
            <a:r>
              <a:rPr lang="en-US" sz="1800" dirty="0" err="1"/>
              <a:t>kapacitet</a:t>
            </a:r>
            <a:r>
              <a:rPr lang="en-US" sz="1800" dirty="0"/>
              <a:t>. </a:t>
            </a:r>
            <a:r>
              <a:rPr lang="en-US" sz="1800" dirty="0" err="1"/>
              <a:t>Skladišnih</a:t>
            </a:r>
            <a:r>
              <a:rPr lang="en-US" sz="1800" dirty="0"/>
              <a:t> </a:t>
            </a:r>
            <a:r>
              <a:rPr lang="en-US" sz="1800" dirty="0" err="1"/>
              <a:t>kapaciteta</a:t>
            </a:r>
            <a:r>
              <a:rPr lang="en-US" sz="1800" dirty="0"/>
              <a:t> </a:t>
            </a:r>
            <a:r>
              <a:rPr lang="en-US" sz="1800" dirty="0" err="1"/>
              <a:t>ima</a:t>
            </a:r>
            <a:r>
              <a:rPr lang="en-US" sz="1800" dirty="0"/>
              <a:t> </a:t>
            </a:r>
            <a:r>
              <a:rPr lang="en-US" sz="1800" dirty="0" err="1"/>
              <a:t>dovoljno</a:t>
            </a:r>
            <a:r>
              <a:rPr lang="en-US" sz="1800" dirty="0"/>
              <a:t>, </a:t>
            </a:r>
            <a:r>
              <a:rPr lang="en-US" sz="1800" dirty="0" err="1"/>
              <a:t>ali</a:t>
            </a:r>
            <a:r>
              <a:rPr lang="en-US" sz="1800" dirty="0"/>
              <a:t> </a:t>
            </a:r>
            <a:r>
              <a:rPr lang="en-US" sz="1800" dirty="0" err="1"/>
              <a:t>trenutno</a:t>
            </a:r>
            <a:r>
              <a:rPr lang="en-US" sz="1800" dirty="0"/>
              <a:t> </a:t>
            </a:r>
            <a:r>
              <a:rPr lang="en-US" sz="1800" dirty="0" err="1"/>
              <a:t>nema</a:t>
            </a:r>
            <a:r>
              <a:rPr lang="en-US" sz="1800" dirty="0"/>
              <a:t> </a:t>
            </a:r>
            <a:r>
              <a:rPr lang="en-US" sz="1800" dirty="0" err="1"/>
              <a:t>željezničkog</a:t>
            </a:r>
            <a:r>
              <a:rPr lang="en-US" sz="1800" dirty="0"/>
              <a:t> </a:t>
            </a:r>
            <a:r>
              <a:rPr lang="en-US" sz="1800" dirty="0" err="1"/>
              <a:t>kolosijeka</a:t>
            </a:r>
            <a:r>
              <a:rPr lang="en-US" sz="1800" dirty="0"/>
              <a:t>. </a:t>
            </a:r>
            <a:r>
              <a:rPr lang="en-US" sz="1800" dirty="0" err="1"/>
              <a:t>Osim</a:t>
            </a:r>
            <a:r>
              <a:rPr lang="en-US" sz="1800" dirty="0"/>
              <a:t> </a:t>
            </a:r>
            <a:r>
              <a:rPr lang="en-US" sz="1800" dirty="0" err="1"/>
              <a:t>plinovodom</a:t>
            </a:r>
            <a:r>
              <a:rPr lang="en-US" sz="1800" dirty="0"/>
              <a:t> </a:t>
            </a:r>
            <a:r>
              <a:rPr lang="en-US" sz="1800" dirty="0" err="1"/>
              <a:t>iz</a:t>
            </a:r>
            <a:r>
              <a:rPr lang="en-US" sz="1800" dirty="0"/>
              <a:t> Ivanić </a:t>
            </a:r>
            <a:r>
              <a:rPr lang="en-US" sz="1800" dirty="0" err="1"/>
              <a:t>grada</a:t>
            </a:r>
            <a:r>
              <a:rPr lang="en-US" sz="1800" dirty="0"/>
              <a:t> </a:t>
            </a:r>
            <a:r>
              <a:rPr lang="en-US" sz="1800" dirty="0" err="1"/>
              <a:t>moguća</a:t>
            </a:r>
            <a:r>
              <a:rPr lang="en-US" sz="1800" dirty="0"/>
              <a:t> je </a:t>
            </a:r>
            <a:r>
              <a:rPr lang="en-US" sz="1800" dirty="0" err="1"/>
              <a:t>opskrba</a:t>
            </a:r>
            <a:r>
              <a:rPr lang="en-US" sz="1800" dirty="0"/>
              <a:t> </a:t>
            </a:r>
            <a:r>
              <a:rPr lang="en-US" sz="1800" dirty="0" err="1"/>
              <a:t>terminala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autocisternama</a:t>
            </a:r>
            <a:r>
              <a:rPr lang="en-US" sz="1800" dirty="0"/>
              <a:t> </a:t>
            </a:r>
            <a:r>
              <a:rPr lang="en-US" sz="1800" dirty="0" err="1"/>
              <a:t>što</a:t>
            </a:r>
            <a:r>
              <a:rPr lang="en-US" sz="1800" dirty="0"/>
              <a:t> </a:t>
            </a:r>
            <a:r>
              <a:rPr lang="en-US" sz="1800" dirty="0" err="1"/>
              <a:t>nije</a:t>
            </a:r>
            <a:r>
              <a:rPr lang="en-US" sz="1800" dirty="0"/>
              <a:t> </a:t>
            </a:r>
            <a:r>
              <a:rPr lang="en-US" sz="1800" dirty="0" err="1"/>
              <a:t>optimalno</a:t>
            </a:r>
            <a:r>
              <a:rPr lang="en-US" sz="1800" dirty="0"/>
              <a:t> </a:t>
            </a:r>
            <a:r>
              <a:rPr lang="en-US" sz="1800" dirty="0" err="1"/>
              <a:t>zbog</a:t>
            </a:r>
            <a:r>
              <a:rPr lang="en-US" sz="1800" dirty="0"/>
              <a:t> </a:t>
            </a:r>
            <a:r>
              <a:rPr lang="en-US" sz="1800" dirty="0" err="1"/>
              <a:t>multipliciranja</a:t>
            </a:r>
            <a:r>
              <a:rPr lang="en-US" sz="1800" dirty="0"/>
              <a:t> </a:t>
            </a:r>
            <a:r>
              <a:rPr lang="en-US" sz="1800" dirty="0" err="1"/>
              <a:t>broja</a:t>
            </a:r>
            <a:r>
              <a:rPr lang="en-US" sz="1800" dirty="0"/>
              <a:t> </a:t>
            </a:r>
            <a:r>
              <a:rPr lang="en-US" sz="1800" dirty="0" err="1"/>
              <a:t>operacija</a:t>
            </a:r>
            <a:r>
              <a:rPr lang="en-US" sz="1800" dirty="0"/>
              <a:t>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 err="1"/>
              <a:t>Kaštel</a:t>
            </a:r>
            <a:r>
              <a:rPr lang="en-US" sz="1800" b="1" dirty="0"/>
              <a:t> </a:t>
            </a:r>
            <a:r>
              <a:rPr lang="en-US" sz="1800" b="1" dirty="0" err="1"/>
              <a:t>Sućurac</a:t>
            </a:r>
            <a:r>
              <a:rPr lang="en-US" sz="1800" b="1" dirty="0"/>
              <a:t> </a:t>
            </a:r>
            <a:r>
              <a:rPr lang="en-US" sz="1800" dirty="0" err="1"/>
              <a:t>ima</a:t>
            </a:r>
            <a:r>
              <a:rPr lang="en-US" sz="1800" dirty="0"/>
              <a:t> </a:t>
            </a:r>
            <a:r>
              <a:rPr lang="en-US" sz="1800" dirty="0" err="1"/>
              <a:t>veliko</a:t>
            </a:r>
            <a:r>
              <a:rPr lang="en-US" sz="1800" dirty="0"/>
              <a:t> </a:t>
            </a:r>
            <a:r>
              <a:rPr lang="en-US" sz="1800" dirty="0" err="1"/>
              <a:t>tržište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</a:t>
            </a:r>
            <a:r>
              <a:rPr lang="en-US" sz="1800" dirty="0" err="1"/>
              <a:t>značajnom</a:t>
            </a:r>
            <a:r>
              <a:rPr lang="en-US" sz="1800" dirty="0"/>
              <a:t> </a:t>
            </a:r>
            <a:r>
              <a:rPr lang="en-US" sz="1800" dirty="0" err="1"/>
              <a:t>potražnjom</a:t>
            </a:r>
            <a:r>
              <a:rPr lang="en-US" sz="1800" dirty="0"/>
              <a:t> (</a:t>
            </a:r>
            <a:r>
              <a:rPr lang="en-US" sz="1800" dirty="0" err="1"/>
              <a:t>posebice</a:t>
            </a:r>
            <a:r>
              <a:rPr lang="en-US" sz="1800" dirty="0"/>
              <a:t> </a:t>
            </a:r>
            <a:r>
              <a:rPr lang="en-US" sz="1800" dirty="0" err="1"/>
              <a:t>ljeti</a:t>
            </a:r>
            <a:r>
              <a:rPr lang="en-US" sz="1800" dirty="0"/>
              <a:t> </a:t>
            </a:r>
            <a:r>
              <a:rPr lang="en-US" sz="1800" dirty="0" err="1"/>
              <a:t>kad</a:t>
            </a:r>
            <a:r>
              <a:rPr lang="en-US" sz="1800" dirty="0"/>
              <a:t> je </a:t>
            </a:r>
            <a:r>
              <a:rPr lang="en-US" sz="1800" dirty="0" err="1"/>
              <a:t>zbog</a:t>
            </a:r>
            <a:r>
              <a:rPr lang="en-US" sz="1800" dirty="0"/>
              <a:t> </a:t>
            </a:r>
            <a:r>
              <a:rPr lang="en-US" sz="1800" dirty="0" err="1"/>
              <a:t>sezonalnosti</a:t>
            </a:r>
            <a:r>
              <a:rPr lang="en-US" sz="1800" dirty="0"/>
              <a:t> </a:t>
            </a:r>
            <a:r>
              <a:rPr lang="en-US" sz="1800" dirty="0" err="1"/>
              <a:t>potražnja</a:t>
            </a:r>
            <a:r>
              <a:rPr lang="en-US" sz="1800" dirty="0"/>
              <a:t> do 50% </a:t>
            </a:r>
            <a:r>
              <a:rPr lang="en-US" sz="1800" dirty="0" err="1"/>
              <a:t>veća</a:t>
            </a:r>
            <a:r>
              <a:rPr lang="en-US" sz="1800" dirty="0"/>
              <a:t>), a s </a:t>
            </a:r>
            <a:r>
              <a:rPr lang="en-US" sz="1800" dirty="0" err="1"/>
              <a:t>druge</a:t>
            </a:r>
            <a:r>
              <a:rPr lang="en-US" sz="1800" dirty="0"/>
              <a:t> </a:t>
            </a:r>
            <a:r>
              <a:rPr lang="en-US" sz="1800" dirty="0" err="1"/>
              <a:t>strane</a:t>
            </a:r>
            <a:r>
              <a:rPr lang="en-US" sz="1800" dirty="0"/>
              <a:t> </a:t>
            </a:r>
            <a:r>
              <a:rPr lang="en-US" sz="1800" dirty="0" err="1"/>
              <a:t>jako</a:t>
            </a:r>
            <a:r>
              <a:rPr lang="en-US" sz="1800" dirty="0"/>
              <a:t> </a:t>
            </a:r>
            <a:r>
              <a:rPr lang="en-US" sz="1800" dirty="0" err="1"/>
              <a:t>nizak</a:t>
            </a:r>
            <a:r>
              <a:rPr lang="en-US" sz="1800" dirty="0"/>
              <a:t> </a:t>
            </a:r>
            <a:r>
              <a:rPr lang="en-US" sz="1800" dirty="0" err="1"/>
              <a:t>skladišni</a:t>
            </a:r>
            <a:r>
              <a:rPr lang="en-US" sz="1800" dirty="0"/>
              <a:t> </a:t>
            </a:r>
            <a:r>
              <a:rPr lang="en-US" sz="1800" dirty="0" err="1"/>
              <a:t>kapacitet</a:t>
            </a:r>
            <a:r>
              <a:rPr lang="en-US" sz="1800" dirty="0"/>
              <a:t>. Ima </a:t>
            </a:r>
            <a:r>
              <a:rPr lang="en-US" sz="1800" dirty="0" err="1"/>
              <a:t>poveznicu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</a:t>
            </a:r>
            <a:r>
              <a:rPr lang="en-US" sz="1800" dirty="0" err="1"/>
              <a:t>željeznicom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opslužuje</a:t>
            </a:r>
            <a:r>
              <a:rPr lang="en-US" sz="1800" dirty="0"/>
              <a:t> </a:t>
            </a:r>
            <a:r>
              <a:rPr lang="en-US" sz="1800" dirty="0" err="1"/>
              <a:t>cijelo</a:t>
            </a:r>
            <a:r>
              <a:rPr lang="en-US" sz="1800" dirty="0"/>
              <a:t> </a:t>
            </a:r>
            <a:r>
              <a:rPr lang="en-US" sz="1800" dirty="0" err="1"/>
              <a:t>područje</a:t>
            </a:r>
            <a:r>
              <a:rPr lang="en-US" sz="1800" dirty="0"/>
              <a:t> </a:t>
            </a:r>
            <a:r>
              <a:rPr lang="en-US" sz="1800" dirty="0" err="1"/>
              <a:t>Dalmacije</a:t>
            </a:r>
            <a:r>
              <a:rPr lang="en-US" sz="1800" dirty="0"/>
              <a:t>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 dirty="0"/>
          </a:p>
        </p:txBody>
      </p:sp>
      <p:pic>
        <p:nvPicPr>
          <p:cNvPr id="4" name="Picture 3" descr="Ina logo">
            <a:extLst>
              <a:ext uri="{FF2B5EF4-FFF2-40B4-BE49-F238E27FC236}">
                <a16:creationId xmlns:a16="http://schemas.microsoft.com/office/drawing/2014/main" id="{72A32CFB-A3FC-40D4-AD69-8FB9E28F4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0" y="460082"/>
            <a:ext cx="1543050" cy="4178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4123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BE35C-0A03-4E85-BC77-45B20E504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4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Times New Roman" panose="02020603050405020304" pitchFamily="18" charset="0"/>
              </a:rPr>
              <a:t>2. Maksimizacija kapaciteta </a:t>
            </a:r>
            <a:br>
              <a:rPr lang="hr-HR" sz="44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Times New Roman" panose="02020603050405020304" pitchFamily="18" charset="0"/>
              </a:rPr>
            </a:br>
            <a:r>
              <a:rPr lang="hr-HR" sz="44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Times New Roman" panose="02020603050405020304" pitchFamily="18" charset="0"/>
              </a:rPr>
              <a:t>    fast fillera u Rijeci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70807-54F9-4991-BA89-2932DF851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  <a:tabLst>
                <a:tab pos="228600" algn="l"/>
                <a:tab pos="457200" algn="l"/>
              </a:tabLst>
            </a:pPr>
            <a:r>
              <a:rPr lang="hr-HR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Fast filler je pogon za ukrcaj željezničkih vagona, a u rafineriji Rijeka postoje takve dvije utovarne linije, za dizel gorivo i benzin i benzinske komponente. Trenutni realni godišnji kapacitet procijenjen je na 700 000 t. Problemi u opskrbi su najočitiji kroz česta zaustavljanja (mirovanja) ukrcajne zone, te neusklađenost u organizaciji i informacijsko-komunikacijskim tokovima među ključnim subjektima: odjel rafinerije (dorada, stavljanje u spremnike), odjel logistike (transport i manipulacije koje uključuju ukrcaj/iskrcaj) i odjel prodaje (uvoz, nabava i planiranje). </a:t>
            </a:r>
            <a:endParaRPr lang="en-US" sz="14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  <a:tabLst>
                <a:tab pos="228600" algn="l"/>
                <a:tab pos="457200" algn="l"/>
              </a:tabLst>
            </a:pPr>
            <a:r>
              <a:rPr lang="hr-HR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Na kapacitet značajno utječe i nepravovremeni dolasci/odlasci ŽC:</a:t>
            </a:r>
            <a:endParaRPr lang="en-US" sz="14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  <a:tabLst>
                <a:tab pos="228600" algn="l"/>
                <a:tab pos="457200" algn="l"/>
              </a:tabLst>
            </a:pPr>
            <a:r>
              <a:rPr lang="hr-HR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a)	 povremena neraspoloživost nominiranih ŽC</a:t>
            </a:r>
            <a:endParaRPr lang="en-US" sz="14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  <a:tabLst>
                <a:tab pos="228600" algn="l"/>
                <a:tab pos="457200" algn="l"/>
              </a:tabLst>
            </a:pPr>
            <a:r>
              <a:rPr lang="hr-HR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b)	 povremena zakrčenost kapaciteta kolosijeka s obzirom na konfiguraciju i površinu terminala za prihvat i manipulaciju ŽC (maksimalno moguć prihvat cca. 250 ŽC na terminalu); navedeno se odnosi na sve vrste roba uključujući i ostala ŽC punilišta na lokaciji</a:t>
            </a:r>
            <a:endParaRPr lang="en-US" sz="14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28600" indent="-228600" algn="just">
              <a:lnSpc>
                <a:spcPct val="100000"/>
              </a:lnSpc>
              <a:spcAft>
                <a:spcPts val="600"/>
              </a:spcAft>
              <a:tabLst>
                <a:tab pos="228600" algn="l"/>
                <a:tab pos="457200" algn="l"/>
              </a:tabLst>
            </a:pPr>
            <a:r>
              <a:rPr lang="hr-HR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Neujednačene i nepravovremene informacije u ključnim procesima i slijedivost prijevoznog supstrata utječu na redoslijed i trajanje procesa što u konačnici dovodi do gubitaka u kapacitetu. </a:t>
            </a:r>
            <a:endParaRPr lang="en-US" sz="14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28600" indent="-228600" algn="just">
              <a:lnSpc>
                <a:spcPct val="100000"/>
              </a:lnSpc>
              <a:spcAft>
                <a:spcPts val="600"/>
              </a:spcAft>
              <a:tabLst>
                <a:tab pos="228600" algn="l"/>
                <a:tab pos="457200" algn="l"/>
              </a:tabLst>
            </a:pPr>
            <a:r>
              <a:rPr lang="hr-HR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Zadatak je ispitati koji je stvarni maksimalni kapacitet fast fillera. Također je potrebno provesti analizu i dokazati postoji li opravdanost investicije u novi fast filler (da se napravi još jedna linija) ili se godišnji kapacitet fast fillera može povećati boljom organizacijom i poboljšanjima u komunikaciji i protoku informacija.</a:t>
            </a:r>
            <a:endParaRPr lang="en-US" sz="14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Ina logo">
            <a:extLst>
              <a:ext uri="{FF2B5EF4-FFF2-40B4-BE49-F238E27FC236}">
                <a16:creationId xmlns:a16="http://schemas.microsoft.com/office/drawing/2014/main" id="{A3DA64DF-49F0-4256-AEF1-6FEDD63D6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187" y="237857"/>
            <a:ext cx="1543050" cy="4178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0560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5B08E-C9A8-45A3-A010-976FB0489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4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Times New Roman" panose="02020603050405020304" pitchFamily="18" charset="0"/>
              </a:rPr>
              <a:t>3. Lokacija terminala na području Dalmacije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DD7EE-D8AF-4A3B-A689-CCB034160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858110"/>
            <a:ext cx="11353800" cy="493001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600"/>
              </a:spcAft>
              <a:buNone/>
              <a:tabLst>
                <a:tab pos="228600" algn="l"/>
                <a:tab pos="457200" algn="l"/>
              </a:tabLst>
            </a:pPr>
            <a:r>
              <a:rPr lang="hr-HR" sz="18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Područje postrojenja INA-Industrija nafte, PJ Terminali Solin razvučeno je na dvije lokacije, interno nazvane instalacijama u zapadnom i južnom dijelu grada Solina. Namjena postrojenja je doprema naftnih derivata i skladištenje u spremnike i otprema derivata preko auto-punilišta i tankera te vagon istakališta. Navedena postrojenja opskrbljuju područje Dalmacije i otoka. </a:t>
            </a:r>
          </a:p>
          <a:p>
            <a:pPr marL="228600" indent="-228600" algn="just">
              <a:lnSpc>
                <a:spcPct val="120000"/>
              </a:lnSpc>
              <a:spcAft>
                <a:spcPts val="600"/>
              </a:spcAft>
              <a:tabLst>
                <a:tab pos="228600" algn="l"/>
                <a:tab pos="457200" algn="l"/>
              </a:tabLst>
            </a:pPr>
            <a:r>
              <a:rPr lang="hr-HR" sz="18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Instalacija 01 Sveti Kajo </a:t>
            </a:r>
            <a:r>
              <a:rPr lang="hr-HR" sz="18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(Draškovićeva 3, 21210 Solin): Skladište naftnih derivata Solin, lokacija Sveti Kajo nalazi se u zapadnom dijelu grada Solina. Skladište Solin, lokacija Sveti Kajo je površine 28.000 m</a:t>
            </a:r>
            <a:r>
              <a:rPr lang="hr-HR" sz="1800" baseline="300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hr-HR" sz="18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. Sa sjeverne strane Svetog Kaje na udaljenosti od ograde 5 do 10 metara se nalazi se javna prometnica Kaštela – Solin te na udaljenosti 20 do 50 metara javna prometnica Trogir - Split. S južne strane nalazi se željeznička pruga s pripadajućim infrastrukturnim objektima Željezničke stanice Solin (pruga razdvaja Terminal na dva dijela). Iza željezničke pruge nalazi se Kaštelanski zaljev (na udaljenosti od terminala cca 50 metara). S istočne strane nalazi se industrijska zona. Sa zapadne strane se nalazi industrijsko – stambena zona (stambena zona je uz samu ogradu spremničkog dijela Terminala). Prednost instalacije Sveti Kajo je blizina luke koja predstavlja utovarnu zonu, ali je infrastruktura neadekvatna i nema skladišnog prostora. Također postrojenje je zastarjelo i ulaz cestovnih teretnih vozila je na petlji kod Glavnog kolodvora Solin što stvara velika zagušenja, posebice u turističkoj sezoni. Na navedenoj lokaciji je postrojenje u prostornom planu.</a:t>
            </a:r>
            <a:endParaRPr lang="en-US" sz="1800" dirty="0">
              <a:solidFill>
                <a:srgbClr val="595959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28600" indent="-228600" algn="just">
              <a:lnSpc>
                <a:spcPct val="120000"/>
              </a:lnSpc>
              <a:spcAft>
                <a:spcPts val="600"/>
              </a:spcAft>
              <a:tabLst>
                <a:tab pos="228600" algn="l"/>
                <a:tab pos="457200" algn="l"/>
              </a:tabLst>
            </a:pPr>
            <a:r>
              <a:rPr lang="hr-HR" sz="1800" b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Instalacija 02 Vranjičko Blato </a:t>
            </a:r>
            <a:r>
              <a:rPr lang="hr-HR" sz="18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(Krešimirova 37, Vranjic-Solin): Skladište naftnih derivata Solin, lokacija Vranjičko Blato nalazi se u južnom dijelu grada Solina i zauzima ukupnu površinu od 93.000 m</a:t>
            </a:r>
            <a:r>
              <a:rPr lang="hr-HR" sz="1800" baseline="300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hr-HR" sz="18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. Sa sjeverne strane Skladišta nalazi se rijeka Jadro. S južne i istočne strane skladišta nalazi se javna prometnica Solin-Vranjic i stambeno naselje, a sa zapadne strane Kaštelanski zaljev. Navedena lokacija ima puno bolje karakteristike od lokacije Sveti Kajo, ali nisu u prostornom planu pa će se dugoročno morati ukinuti. Osim benzina, dizel goriva i lož ulja, u navedenim postrojenjima značajnu ulogu imaju goriva za mlazne motore i plavi dizel za brodove. Postrojenja Vranjičko Blato i Sveti Kajo spojena su s pet cjevovoda u jedinstvenu tehnološku cjelinu. Zbog dislociranosti postrojenja, veliki su operativni troškovi za dvije lokacije (npr. pravilnikom je određeno da je potreban duplo veći broj vatrogasnih djelatnika).</a:t>
            </a:r>
            <a:endParaRPr lang="en-US" sz="1800" dirty="0">
              <a:solidFill>
                <a:srgbClr val="595959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Aft>
                <a:spcPts val="600"/>
              </a:spcAft>
              <a:buNone/>
              <a:tabLst>
                <a:tab pos="228600" algn="l"/>
                <a:tab pos="457200" algn="l"/>
              </a:tabLst>
            </a:pPr>
            <a:r>
              <a:rPr lang="hr-HR" sz="18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Zadatak je napraviti analizu trenutnog stanja opskrbe Dalmacije i mogućih opcija koje bi minimizirale troškove. Izgradnja novog terminala nije opcija pa je potrebno ponuditi rješenja koja uključuju ulaganja i rekonstruiranje opskrbnog lanca korištenjem trenutnih kapaciteta. Postoji mogućnost iznajmljivanja spremnika u Zadru ili Pločama, uz upotrebu dijela postrojenja u Solinu što bi bilo fleksibilno rješenje s obzirom na sezonalnosti i proizvode koji zahtijevaju </a:t>
            </a:r>
            <a:r>
              <a:rPr lang="hr-HR" sz="1800" i="1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just in time</a:t>
            </a:r>
            <a:r>
              <a:rPr lang="hr-HR" sz="18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(gorivo za mlazne motore i plavi dizel). Potrebno je ispitati mogućnosti proširenja lučkog terminala i isplativosti uključujući unajmljene spremnike i skladišni prostor na lokacijama Zadar i/ili Ploče te koje derivate je nužno zadržati u Solinu ovisno o dinamici proizvoda.</a:t>
            </a:r>
            <a:endParaRPr lang="en-US" dirty="0"/>
          </a:p>
        </p:txBody>
      </p:sp>
      <p:pic>
        <p:nvPicPr>
          <p:cNvPr id="4" name="Picture 3" descr="Ina logo">
            <a:extLst>
              <a:ext uri="{FF2B5EF4-FFF2-40B4-BE49-F238E27FC236}">
                <a16:creationId xmlns:a16="http://schemas.microsoft.com/office/drawing/2014/main" id="{551A911F-7C21-4E4B-8E6D-8A50DE4D8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1260" y="197703"/>
            <a:ext cx="1543050" cy="4178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1632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1953</Words>
  <Application>Microsoft Office PowerPoint</Application>
  <PresentationFormat>Widescreen</PresentationFormat>
  <Paragraphs>69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Mukta Vaani</vt:lpstr>
      <vt:lpstr>Muli</vt:lpstr>
      <vt:lpstr>Office Theme</vt:lpstr>
      <vt:lpstr>TRANSPORTIKUM Uvodni sastanak</vt:lpstr>
      <vt:lpstr>Zahvaljujemo na prijavi!</vt:lpstr>
      <vt:lpstr>Vremenski tijek projekta</vt:lpstr>
      <vt:lpstr>Podravka d.d.</vt:lpstr>
      <vt:lpstr>Podravka d.d.</vt:lpstr>
      <vt:lpstr>INA-Industrija nafte </vt:lpstr>
      <vt:lpstr>Limitacije punionica (1. zadatak)</vt:lpstr>
      <vt:lpstr>2. Maksimizacija kapaciteta      fast fillera u Rijeci</vt:lpstr>
      <vt:lpstr>3. Lokacija terminala na području Dalmacije</vt:lpstr>
      <vt:lpstr>Hrvatska pošta </vt:lpstr>
      <vt:lpstr>Hrvatska pošta - zadaci</vt:lpstr>
      <vt:lpstr>Hrvatska pošta - zadaci</vt:lpstr>
      <vt:lpstr>Hrvatska lutrija</vt:lpstr>
      <vt:lpstr>Hrvatska lutrija</vt:lpstr>
      <vt:lpstr>Q&amp;A Pitanja i odgovori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TRANSPORTIKUM Uvodni sastanak</dc:title>
  <dc:creator>Recenzent</dc:creator>
  <cp:lastModifiedBy>Lucija Bukvić</cp:lastModifiedBy>
  <cp:revision>4</cp:revision>
  <dcterms:created xsi:type="dcterms:W3CDTF">2022-01-26T12:02:57Z</dcterms:created>
  <dcterms:modified xsi:type="dcterms:W3CDTF">2022-01-27T13:36:58Z</dcterms:modified>
</cp:coreProperties>
</file>